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4" r:id="rId2"/>
  </p:sldMasterIdLst>
  <p:notesMasterIdLst>
    <p:notesMasterId r:id="rId28"/>
  </p:notesMasterIdLst>
  <p:sldIdLst>
    <p:sldId id="321" r:id="rId3"/>
    <p:sldId id="290" r:id="rId4"/>
    <p:sldId id="304" r:id="rId5"/>
    <p:sldId id="305" r:id="rId6"/>
    <p:sldId id="301" r:id="rId7"/>
    <p:sldId id="300" r:id="rId8"/>
    <p:sldId id="310" r:id="rId9"/>
    <p:sldId id="292" r:id="rId10"/>
    <p:sldId id="294" r:id="rId11"/>
    <p:sldId id="316" r:id="rId12"/>
    <p:sldId id="317" r:id="rId13"/>
    <p:sldId id="318" r:id="rId14"/>
    <p:sldId id="319" r:id="rId15"/>
    <p:sldId id="320" r:id="rId16"/>
    <p:sldId id="293" r:id="rId17"/>
    <p:sldId id="303" r:id="rId18"/>
    <p:sldId id="302" r:id="rId19"/>
    <p:sldId id="311" r:id="rId20"/>
    <p:sldId id="297" r:id="rId21"/>
    <p:sldId id="312" r:id="rId22"/>
    <p:sldId id="313" r:id="rId23"/>
    <p:sldId id="314" r:id="rId24"/>
    <p:sldId id="315" r:id="rId25"/>
    <p:sldId id="298" r:id="rId26"/>
    <p:sldId id="299" r:id="rId2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364" autoAdjust="0"/>
    <p:restoredTop sz="90929"/>
  </p:normalViewPr>
  <p:slideViewPr>
    <p:cSldViewPr>
      <p:cViewPr varScale="1">
        <p:scale>
          <a:sx n="103" d="100"/>
          <a:sy n="103" d="100"/>
        </p:scale>
        <p:origin x="-10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CF65E8-DFB9-43F6-A69A-35470858380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8817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5666" y="8686509"/>
            <a:ext cx="2972334" cy="457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9pPr>
          </a:lstStyle>
          <a:p>
            <a:pPr algn="r"/>
            <a:fld id="{448510F6-AA7B-43D4-95E7-053E56F9C5CC}" type="slidenum">
              <a:rPr lang="fi-FI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/>
              <a:t>1</a:t>
            </a:fld>
            <a:endParaRPr lang="fi-FI" sz="1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0965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9pPr>
          </a:lstStyle>
          <a:p>
            <a:r>
              <a:rPr lang="fi-FI" sz="1200" smtClean="0">
                <a:solidFill>
                  <a:prstClr val="black"/>
                </a:solidFill>
                <a:latin typeface="Arial" pitchFamily="34" charset="0"/>
              </a:rPr>
              <a:t>6.9.2010</a:t>
            </a:r>
          </a:p>
        </p:txBody>
      </p:sp>
      <p:sp>
        <p:nvSpPr>
          <p:cNvPr id="40966" name="Header Placeholder 2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9pPr>
          </a:lstStyle>
          <a:p>
            <a:endParaRPr lang="en-US" sz="1200" smtClean="0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44001F-FB1A-4B22-B9A9-020E69AE88CF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D5162-CF61-4790-8595-F4685146BB5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22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CD1F77-5053-4D4F-A5F5-B6B4FC286ABC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12FABE-5F31-4971-8553-C8AB0E92703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78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4CFCB2-7333-4296-9294-2A897CAB72E1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7FADA-B96E-4D89-8119-EB3F9BE40DE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633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A21B0C2-D6E0-4A75-B900-205ADF8FDD58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Jaana Holvikivi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116EC49-3F9A-4638-9EB9-59E0BE9FE75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256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Click to edit Master subtitle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5297241"/>
      </p:ext>
    </p:extLst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0291434"/>
      </p:ext>
    </p:extLst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3959463"/>
      </p:ext>
    </p:extLst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1963" y="5972175"/>
            <a:ext cx="3290887" cy="36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250" y="5972175"/>
            <a:ext cx="3290888" cy="36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5733930"/>
      </p:ext>
    </p:extLst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8877788"/>
      </p:ext>
    </p:extLst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9791756"/>
      </p:ext>
    </p:extLst>
  </p:cSld>
  <p:clrMapOvr>
    <a:masterClrMapping/>
  </p:clrMapOvr>
  <p:transition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3336102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DD7936-F7D4-48B9-AA99-A527EF06E08E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B1CFA1-E78E-42B1-BC3E-9C8331E5FD3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2331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4352938"/>
      </p:ext>
    </p:extLst>
  </p:cSld>
  <p:clrMapOvr>
    <a:masterClrMapping/>
  </p:clrMapOvr>
  <p:transition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409820"/>
      </p:ext>
    </p:extLst>
  </p:cSld>
  <p:clrMapOvr>
    <a:masterClrMapping/>
  </p:clrMapOvr>
  <p:transition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1324930"/>
      </p:ext>
    </p:extLst>
  </p:cSld>
  <p:clrMapOvr>
    <a:masterClrMapping/>
  </p:clrMapOvr>
  <p:transition>
    <p:wipe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194050"/>
            <a:ext cx="1682750" cy="3146425"/>
          </a:xfrm>
        </p:spPr>
        <p:txBody>
          <a:bodyPr vert="eaVert"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1963" y="3194050"/>
            <a:ext cx="4899025" cy="3146425"/>
          </a:xfrm>
        </p:spPr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311358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105474-0B06-4C17-9FB3-6DF9D08EA5D5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BEEB9-E849-4A7D-9D3F-AD843C57F11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320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896CC5-0A38-4914-A2E2-EC16712D2676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Jaana Holvikivi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78A2D-B716-43A3-B47D-CCAF3562E98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05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90DDCF-DCDF-4451-A292-ECD85DFD22C9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Jaana Holvikivi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A2E10-8520-48F4-8899-331F5C3ACE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93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3EEC40-6E63-4319-9C7F-3C601D845CD7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Jaana Holvikivi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42CB6-F238-42E7-AAA7-55E4DFC5486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41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E20034-CC36-4C00-BFE4-1BF2C3534126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Jaana Holvikivi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AA02D-3612-478F-BFA9-DA203046D60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91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A99438-66D2-45EE-BD55-C971C0AE503E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Jaana Holvikivi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168D4-4A2F-400F-B691-2A56DB47951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095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863FB4-AB72-4530-A0FB-78BDC84AC72C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Jaana Holvikivi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1AB57-DDF7-4EA2-B8F9-7DB718344A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28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E423221-F2A3-47E0-B82E-E501D228C8FD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GB"/>
              <a:t>Jaana Holvikivi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FFFC853-391F-4B20-8ACC-7AA4F63D1DD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3" r:id="rId12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metropolia_uusi_palkki1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3" r="92"/>
          <a:stretch>
            <a:fillRect/>
          </a:stretch>
        </p:blipFill>
        <p:spPr bwMode="auto">
          <a:xfrm>
            <a:off x="0" y="2146300"/>
            <a:ext cx="91440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31963" y="3194050"/>
            <a:ext cx="6496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31963" y="5972175"/>
            <a:ext cx="673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17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ahoma" pitchFamily="34" charset="0"/>
              <a:cs typeface="Arial" pitchFamily="34" charset="0"/>
            </a:endParaRPr>
          </a:p>
        </p:txBody>
      </p:sp>
      <p:graphicFrame>
        <p:nvGraphicFramePr>
          <p:cNvPr id="2054" name="Object 2"/>
          <p:cNvGraphicFramePr>
            <a:graphicFrameLocks noChangeAspect="1"/>
          </p:cNvGraphicFramePr>
          <p:nvPr/>
        </p:nvGraphicFramePr>
        <p:xfrm>
          <a:off x="6802438" y="5557838"/>
          <a:ext cx="15875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2" name="Image" r:id="rId15" imgW="8533333" imgH="5041270" progId="Photoshop.Image.10">
                  <p:embed/>
                </p:oleObj>
              </mc:Choice>
              <mc:Fallback>
                <p:oleObj name="Image" r:id="rId15" imgW="8533333" imgH="5041270" progId="Photoshop.Image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2438" y="5557838"/>
                        <a:ext cx="158750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2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>
    <p:wipe dir="d"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Tahoma (Headings)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Tahoma (Headings)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Tahoma (Headings)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Tahoma (Headings)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Tahoma (Headings)" charset="0"/>
          <a:ea typeface="ＭＳ Ｐゴシック" pitchFamily="-112" charset="-128"/>
          <a:cs typeface="ＭＳ Ｐゴシック" pitchFamily="-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Tahoma (Headings)" charset="0"/>
          <a:ea typeface="ＭＳ Ｐゴシック" pitchFamily="-112" charset="-128"/>
          <a:cs typeface="ＭＳ Ｐゴシック" pitchFamily="-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Tahoma (Headings)" charset="0"/>
          <a:ea typeface="ＭＳ Ｐゴシック" pitchFamily="-112" charset="-128"/>
          <a:cs typeface="ＭＳ Ｐゴシック" pitchFamily="-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Tahoma (Headings)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ts val="200"/>
        </a:spcBef>
        <a:spcAft>
          <a:spcPct val="0"/>
        </a:spcAft>
        <a:buClr>
          <a:srgbClr val="E16E23"/>
        </a:buClr>
        <a:buFont typeface="Wingdings" pitchFamily="2" charset="2"/>
        <a:defRPr sz="1200">
          <a:solidFill>
            <a:srgbClr val="4F5150"/>
          </a:solidFill>
          <a:latin typeface="+mn-lt"/>
          <a:ea typeface="+mn-ea"/>
          <a:cs typeface="+mn-cs"/>
        </a:defRPr>
      </a:lvl1pPr>
      <a:lvl2pPr marL="539750" indent="-215900" algn="l" rtl="0" eaLnBrk="0" fontAlgn="base" hangingPunct="0">
        <a:spcBef>
          <a:spcPts val="200"/>
        </a:spcBef>
        <a:spcAft>
          <a:spcPct val="0"/>
        </a:spcAft>
        <a:buClr>
          <a:srgbClr val="E16E23"/>
        </a:buClr>
        <a:buSzPct val="80000"/>
        <a:buFont typeface="Wingdings" pitchFamily="2" charset="2"/>
        <a:buChar char="§"/>
        <a:defRPr sz="2100">
          <a:solidFill>
            <a:srgbClr val="4F5150"/>
          </a:solidFill>
          <a:latin typeface="+mn-lt"/>
          <a:ea typeface="+mn-ea"/>
        </a:defRPr>
      </a:lvl2pPr>
      <a:lvl3pPr marL="719138" indent="-215900" algn="l" rtl="0" eaLnBrk="0" fontAlgn="base" hangingPunct="0">
        <a:spcBef>
          <a:spcPts val="200"/>
        </a:spcBef>
        <a:spcAft>
          <a:spcPct val="0"/>
        </a:spcAft>
        <a:buClr>
          <a:srgbClr val="E16E23"/>
        </a:buClr>
        <a:buSzPct val="80000"/>
        <a:buFont typeface="Wingdings" pitchFamily="2" charset="2"/>
        <a:buChar char="§"/>
        <a:defRPr sz="1900">
          <a:solidFill>
            <a:srgbClr val="4F5150"/>
          </a:solidFill>
          <a:latin typeface="+mn-lt"/>
          <a:ea typeface="+mn-ea"/>
        </a:defRPr>
      </a:lvl3pPr>
      <a:lvl4pPr marL="898525" indent="-215900" algn="l" rtl="0" eaLnBrk="0" fontAlgn="base" hangingPunct="0">
        <a:spcBef>
          <a:spcPts val="200"/>
        </a:spcBef>
        <a:spcAft>
          <a:spcPct val="0"/>
        </a:spcAft>
        <a:buClr>
          <a:srgbClr val="E16E23"/>
        </a:buClr>
        <a:buSzPct val="80000"/>
        <a:buFont typeface="Wingdings" pitchFamily="2" charset="2"/>
        <a:buChar char="§"/>
        <a:defRPr sz="1700">
          <a:solidFill>
            <a:srgbClr val="4F5150"/>
          </a:solidFill>
          <a:latin typeface="+mn-lt"/>
          <a:ea typeface="+mn-ea"/>
        </a:defRPr>
      </a:lvl4pPr>
      <a:lvl5pPr marL="1079500" indent="-215900" algn="l" rtl="0" eaLnBrk="0" fontAlgn="base" hangingPunct="0">
        <a:spcBef>
          <a:spcPts val="200"/>
        </a:spcBef>
        <a:spcAft>
          <a:spcPct val="0"/>
        </a:spcAft>
        <a:buClr>
          <a:srgbClr val="E16E23"/>
        </a:buClr>
        <a:buSzPct val="80000"/>
        <a:buFont typeface="Wingdings" pitchFamily="2" charset="2"/>
        <a:buChar char="§"/>
        <a:defRPr sz="1500">
          <a:solidFill>
            <a:srgbClr val="4F5150"/>
          </a:solidFill>
          <a:latin typeface="+mn-lt"/>
          <a:ea typeface="+mn-ea"/>
        </a:defRPr>
      </a:lvl5pPr>
      <a:lvl6pPr marL="1536700" indent="-215900" algn="l" rtl="0" fontAlgn="base">
        <a:spcBef>
          <a:spcPts val="200"/>
        </a:spcBef>
        <a:spcAft>
          <a:spcPct val="0"/>
        </a:spcAft>
        <a:buClr>
          <a:srgbClr val="E16E23"/>
        </a:buClr>
        <a:buSzPct val="80000"/>
        <a:buFont typeface="Wingdings" pitchFamily="-112" charset="2"/>
        <a:buChar char="§"/>
        <a:defRPr sz="1500">
          <a:solidFill>
            <a:srgbClr val="4F5150"/>
          </a:solidFill>
          <a:latin typeface="+mn-lt"/>
          <a:ea typeface="+mn-ea"/>
        </a:defRPr>
      </a:lvl6pPr>
      <a:lvl7pPr marL="1993900" indent="-215900" algn="l" rtl="0" fontAlgn="base">
        <a:spcBef>
          <a:spcPts val="200"/>
        </a:spcBef>
        <a:spcAft>
          <a:spcPct val="0"/>
        </a:spcAft>
        <a:buClr>
          <a:srgbClr val="E16E23"/>
        </a:buClr>
        <a:buSzPct val="80000"/>
        <a:buFont typeface="Wingdings" pitchFamily="-112" charset="2"/>
        <a:buChar char="§"/>
        <a:defRPr sz="1500">
          <a:solidFill>
            <a:srgbClr val="4F5150"/>
          </a:solidFill>
          <a:latin typeface="+mn-lt"/>
          <a:ea typeface="+mn-ea"/>
        </a:defRPr>
      </a:lvl7pPr>
      <a:lvl8pPr marL="2451100" indent="-215900" algn="l" rtl="0" fontAlgn="base">
        <a:spcBef>
          <a:spcPts val="200"/>
        </a:spcBef>
        <a:spcAft>
          <a:spcPct val="0"/>
        </a:spcAft>
        <a:buClr>
          <a:srgbClr val="E16E23"/>
        </a:buClr>
        <a:buSzPct val="80000"/>
        <a:buFont typeface="Wingdings" pitchFamily="-112" charset="2"/>
        <a:buChar char="§"/>
        <a:defRPr sz="1500">
          <a:solidFill>
            <a:srgbClr val="4F5150"/>
          </a:solidFill>
          <a:latin typeface="+mn-lt"/>
          <a:ea typeface="+mn-ea"/>
        </a:defRPr>
      </a:lvl8pPr>
      <a:lvl9pPr marL="2908300" indent="-215900" algn="l" rtl="0" fontAlgn="base">
        <a:spcBef>
          <a:spcPts val="200"/>
        </a:spcBef>
        <a:spcAft>
          <a:spcPct val="0"/>
        </a:spcAft>
        <a:buClr>
          <a:srgbClr val="E16E23"/>
        </a:buClr>
        <a:buSzPct val="80000"/>
        <a:buFont typeface="Wingdings" pitchFamily="-112" charset="2"/>
        <a:buChar char="§"/>
        <a:defRPr sz="1500">
          <a:solidFill>
            <a:srgbClr val="4F5150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746250" y="3240088"/>
            <a:ext cx="7010400" cy="83185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Client side web programming</a:t>
            </a:r>
            <a:endParaRPr lang="fi-FI" sz="3600" dirty="0" smtClean="0"/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746250" y="5499100"/>
            <a:ext cx="3968750" cy="836613"/>
          </a:xfrm>
        </p:spPr>
        <p:txBody>
          <a:bodyPr anchor="b"/>
          <a:lstStyle/>
          <a:p>
            <a:pPr marL="0" indent="0" eaLnBrk="1" hangingPunct="1">
              <a:buFont typeface="Times" pitchFamily="18" charset="0"/>
              <a:buNone/>
            </a:pPr>
            <a:r>
              <a:rPr lang="fi-FI" sz="2400" dirty="0" smtClean="0"/>
              <a:t>Introduction to JavaScript</a:t>
            </a:r>
            <a:endParaRPr lang="en-US" sz="2400" dirty="0" smtClean="0"/>
          </a:p>
          <a:p>
            <a:pPr marL="0" indent="0" eaLnBrk="1" hangingPunct="1">
              <a:buFont typeface="Times" pitchFamily="18" charset="0"/>
              <a:buNone/>
            </a:pPr>
            <a:r>
              <a:rPr lang="en-US" sz="2000" dirty="0" smtClean="0"/>
              <a:t>Jaana Holvikivi, </a:t>
            </a:r>
            <a:r>
              <a:rPr lang="en-US" sz="2000" dirty="0" smtClean="0">
                <a:solidFill>
                  <a:srgbClr val="767878"/>
                </a:solidFill>
                <a:latin typeface="Tahoma (Body)"/>
              </a:rPr>
              <a:t>School of ICT</a:t>
            </a:r>
            <a:r>
              <a:rPr lang="fi-FI" sz="2000" dirty="0" smtClean="0">
                <a:solidFill>
                  <a:srgbClr val="767878"/>
                </a:solidFill>
                <a:latin typeface="Tahoma (Body)"/>
              </a:rPr>
              <a:t/>
            </a:r>
            <a:br>
              <a:rPr lang="fi-FI" sz="2000" dirty="0" smtClean="0">
                <a:solidFill>
                  <a:srgbClr val="767878"/>
                </a:solidFill>
                <a:latin typeface="Tahoma (Body)"/>
              </a:rPr>
            </a:br>
            <a:endParaRPr lang="fi-FI" sz="2000" dirty="0" smtClean="0">
              <a:solidFill>
                <a:srgbClr val="767878"/>
              </a:solidFill>
              <a:latin typeface="Tahoma (Body)"/>
            </a:endParaRPr>
          </a:p>
        </p:txBody>
      </p:sp>
    </p:spTree>
    <p:extLst>
      <p:ext uri="{BB962C8B-B14F-4D97-AF65-F5344CB8AC3E}">
        <p14:creationId xmlns:p14="http://schemas.microsoft.com/office/powerpoint/2010/main" val="315761803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8BC0-9C8C-4B0B-9CE6-AE6135DC53F7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3DA0D-D0EC-42B6-9C6D-367764848D1C}" type="slidenum">
              <a:rPr lang="en-GB"/>
              <a:pPr/>
              <a:t>10</a:t>
            </a:fld>
            <a:endParaRPr lang="en-GB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Character strings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Methods to operate on strings; </a:t>
            </a:r>
            <a:br>
              <a:rPr lang="fi-FI"/>
            </a:br>
            <a:r>
              <a:rPr lang="fi-FI"/>
              <a:t>mj = "kissa"; other ="la"</a:t>
            </a:r>
          </a:p>
          <a:p>
            <a:pPr>
              <a:buFont typeface="Wingdings" pitchFamily="2" charset="2"/>
              <a:buNone/>
            </a:pPr>
            <a:r>
              <a:rPr lang="fi-FI"/>
              <a:t>		mj.length			value 5</a:t>
            </a:r>
          </a:p>
          <a:p>
            <a:pPr>
              <a:buFont typeface="Wingdings" pitchFamily="2" charset="2"/>
              <a:buNone/>
            </a:pPr>
            <a:r>
              <a:rPr lang="fi-FI"/>
              <a:t>		mj.toUpperCase()		KISSA</a:t>
            </a:r>
          </a:p>
          <a:p>
            <a:pPr>
              <a:buFont typeface="Wingdings" pitchFamily="2" charset="2"/>
              <a:buNone/>
            </a:pPr>
            <a:r>
              <a:rPr lang="fi-FI"/>
              <a:t>		mj.charAt(0)			k</a:t>
            </a:r>
          </a:p>
          <a:p>
            <a:pPr>
              <a:buFont typeface="Wingdings" pitchFamily="2" charset="2"/>
              <a:buNone/>
            </a:pPr>
            <a:r>
              <a:rPr lang="fi-FI"/>
              <a:t>		mj.substring(0,3)		kiss</a:t>
            </a:r>
          </a:p>
          <a:p>
            <a:pPr>
              <a:buFont typeface="Wingdings" pitchFamily="2" charset="2"/>
              <a:buNone/>
            </a:pPr>
            <a:r>
              <a:rPr lang="fi-FI"/>
              <a:t>	concatenation:</a:t>
            </a:r>
          </a:p>
          <a:p>
            <a:pPr>
              <a:buFont typeface="Wingdings" pitchFamily="2" charset="2"/>
              <a:buNone/>
            </a:pPr>
            <a:r>
              <a:rPr lang="fi-FI"/>
              <a:t>		mj + other			kissala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D7DE-3E3A-4FAC-A09F-9DCB7B70C44D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EC97-83B5-4E93-9A19-A09D5E4A3E1F}" type="slidenum">
              <a:rPr lang="en-GB"/>
              <a:pPr/>
              <a:t>11</a:t>
            </a:fld>
            <a:endParaRPr lang="en-GB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Arrays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i-FI" dirty="0"/>
              <a:t>blocks = [8, 4, 7, 6, 15] </a:t>
            </a:r>
          </a:p>
          <a:p>
            <a:pPr>
              <a:buFont typeface="Wingdings" pitchFamily="2" charset="2"/>
              <a:buNone/>
            </a:pPr>
            <a:r>
              <a:rPr lang="fi-FI" dirty="0"/>
              <a:t>blocks.length 		gets value 5</a:t>
            </a:r>
          </a:p>
          <a:p>
            <a:pPr>
              <a:buFont typeface="Wingdings" pitchFamily="2" charset="2"/>
              <a:buNone/>
            </a:pPr>
            <a:r>
              <a:rPr lang="fi-FI" dirty="0"/>
              <a:t>blocks[0]		contains number 8</a:t>
            </a:r>
          </a:p>
          <a:p>
            <a:pPr>
              <a:buFont typeface="Wingdings" pitchFamily="2" charset="2"/>
              <a:buNone/>
            </a:pPr>
            <a:r>
              <a:rPr lang="fi-FI" dirty="0"/>
              <a:t>novel = blocks.sort()</a:t>
            </a:r>
          </a:p>
          <a:p>
            <a:pPr lvl="2">
              <a:buFontTx/>
              <a:buNone/>
            </a:pPr>
            <a:r>
              <a:rPr lang="fi-FI" dirty="0"/>
              <a:t>Contains array  </a:t>
            </a:r>
            <a:r>
              <a:rPr lang="fi-FI" dirty="0" smtClean="0"/>
              <a:t>[15, 4,6,7,8]</a:t>
            </a:r>
          </a:p>
          <a:p>
            <a:pPr>
              <a:buFontTx/>
              <a:buNone/>
            </a:pPr>
            <a:r>
              <a:rPr lang="fi-FI" dirty="0" smtClean="0"/>
              <a:t>numerical sort:</a:t>
            </a:r>
          </a:p>
          <a:p>
            <a:pPr>
              <a:buFontTx/>
              <a:buNone/>
            </a:pPr>
            <a:r>
              <a:rPr lang="fi-FI" dirty="0"/>
              <a:t>	</a:t>
            </a:r>
            <a:r>
              <a:rPr lang="fi-FI" dirty="0"/>
              <a:t>novel=blocks.sort(function(a,b){return a-b});</a:t>
            </a:r>
            <a:endParaRPr lang="fi-FI" dirty="0"/>
          </a:p>
          <a:p>
            <a:pPr>
              <a:buFont typeface="Wingdings" pitchFamily="2" charset="2"/>
              <a:buNone/>
            </a:pPr>
            <a:endParaRPr lang="fi-FI" dirty="0"/>
          </a:p>
          <a:p>
            <a:pPr>
              <a:buFont typeface="Wingdings" pitchFamily="2" charset="2"/>
              <a:buNone/>
            </a:pPr>
            <a:r>
              <a:rPr lang="fi-FI" dirty="0"/>
              <a:t>Arrays can contain different types of data</a:t>
            </a:r>
          </a:p>
          <a:p>
            <a:pPr>
              <a:buFont typeface="Wingdings" pitchFamily="2" charset="2"/>
              <a:buNone/>
            </a:pPr>
            <a:r>
              <a:rPr lang="fi-FI" dirty="0"/>
              <a:t>document.images[0].src = pics [frame].src </a:t>
            </a:r>
          </a:p>
          <a:p>
            <a:pPr lvl="2">
              <a:buFontTx/>
              <a:buNone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DB8A-DDFD-476C-83C0-0CC28A172DDA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69D46-6A03-4355-BEE7-08C9EBD0A8E8}" type="slidenum">
              <a:rPr lang="en-GB"/>
              <a:pPr/>
              <a:t>12</a:t>
            </a:fld>
            <a:endParaRPr lang="en-GB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Expressions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i-FI"/>
              <a:t>i &lt;= 10  	conditional expression: true or false</a:t>
            </a:r>
          </a:p>
          <a:p>
            <a:pPr>
              <a:buFont typeface="Wingdings" pitchFamily="2" charset="2"/>
              <a:buNone/>
            </a:pPr>
            <a:endParaRPr lang="fi-FI"/>
          </a:p>
          <a:p>
            <a:pPr>
              <a:buFont typeface="Wingdings" pitchFamily="2" charset="2"/>
              <a:buNone/>
            </a:pPr>
            <a:r>
              <a:rPr lang="fi-FI"/>
              <a:t>String operation: </a:t>
            </a:r>
          </a:p>
          <a:p>
            <a:pPr>
              <a:buFont typeface="Wingdings" pitchFamily="2" charset="2"/>
              <a:buNone/>
            </a:pPr>
            <a:r>
              <a:rPr lang="fi-FI"/>
              <a:t>”result is" + summa</a:t>
            </a:r>
          </a:p>
          <a:p>
            <a:pPr>
              <a:buFont typeface="Wingdings" pitchFamily="2" charset="2"/>
              <a:buNone/>
            </a:pPr>
            <a:r>
              <a:rPr lang="fi-FI"/>
              <a:t>			</a:t>
            </a:r>
          </a:p>
          <a:p>
            <a:pPr>
              <a:buFont typeface="Wingdings" pitchFamily="2" charset="2"/>
              <a:buNone/>
            </a:pPr>
            <a:r>
              <a:rPr lang="fi-FI"/>
              <a:t>Statement:</a:t>
            </a:r>
            <a:br>
              <a:rPr lang="fi-FI"/>
            </a:br>
            <a:endParaRPr lang="fi-FI"/>
          </a:p>
          <a:p>
            <a:pPr>
              <a:buFont typeface="Wingdings" pitchFamily="2" charset="2"/>
              <a:buNone/>
            </a:pPr>
            <a:r>
              <a:rPr lang="fi-FI"/>
              <a:t>timerID = setTimeout(’alternate()', 800);</a:t>
            </a:r>
          </a:p>
          <a:p>
            <a:pPr>
              <a:buFont typeface="Wingdings" pitchFamily="2" charset="2"/>
              <a:buNone/>
            </a:pPr>
            <a:r>
              <a:rPr lang="fi-FI"/>
              <a:t>;		statement terminator</a:t>
            </a:r>
          </a:p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C511-8ADD-4FD4-A461-5A9FEF90AFD7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2B31-F4BF-493D-A8DF-3602629F12EE}" type="slidenum">
              <a:rPr lang="en-GB"/>
              <a:pPr/>
              <a:t>13</a:t>
            </a:fld>
            <a:endParaRPr lang="en-GB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fi-FI"/>
              <a:t>Operators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i-FI" sz="1800" b="1"/>
              <a:t>Assignment Operators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i-FI" sz="1800"/>
              <a:t>+		addition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i-FI" sz="1800"/>
              <a:t>	 x+=y         is the same as x=x+y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i-FI" sz="1800"/>
              <a:t>	x++		same as x=x+1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i-FI" sz="1800"/>
              <a:t>- 		Subtraction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i-FI" sz="1800"/>
              <a:t>* 		Multiplication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i-FI" sz="1800"/>
              <a:t>/		Division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i-FI" sz="1800"/>
              <a:t>%		remainder</a:t>
            </a:r>
          </a:p>
          <a:p>
            <a:pPr>
              <a:lnSpc>
                <a:spcPct val="80000"/>
              </a:lnSpc>
              <a:buFontTx/>
              <a:buNone/>
            </a:pPr>
            <a:endParaRPr lang="fi-FI" sz="1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i-FI" sz="1800" b="1"/>
              <a:t>Comparison Operators,  true or false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i-FI" sz="1800"/>
              <a:t>==	is equal to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i-FI" sz="1800"/>
              <a:t>!=		is not equal		5!=8 returns true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i-FI" sz="1800"/>
              <a:t>&lt;		less than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i-FI" sz="1800"/>
              <a:t>&gt;		Greater than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i-FI" sz="1800"/>
              <a:t>&gt;=	 Greater than or equal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i-FI" sz="1800"/>
              <a:t>&lt;=	less than or equal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52D6-DA05-4405-91DB-A5518C13B8F2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6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7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3241-AB8C-4958-9B53-C0BB7F6A6EC1}" type="slidenum">
              <a:rPr lang="en-GB"/>
              <a:pPr/>
              <a:t>14</a:t>
            </a:fld>
            <a:endParaRPr lang="en-GB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fi-FI"/>
              <a:t>Operators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3810000" cy="1828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i-FI" sz="1800" b="1"/>
              <a:t>Logical Operators</a:t>
            </a:r>
          </a:p>
          <a:p>
            <a:pPr>
              <a:buFont typeface="Wingdings" pitchFamily="2" charset="2"/>
              <a:buNone/>
            </a:pPr>
            <a:r>
              <a:rPr lang="fi-FI" sz="1800"/>
              <a:t>&amp;&amp;		AND</a:t>
            </a:r>
          </a:p>
          <a:p>
            <a:pPr>
              <a:buFont typeface="Wingdings" pitchFamily="2" charset="2"/>
              <a:buNone/>
            </a:pPr>
            <a:r>
              <a:rPr lang="fi-FI" sz="1800"/>
              <a:t>||		OR</a:t>
            </a:r>
          </a:p>
          <a:p>
            <a:pPr>
              <a:buFont typeface="Wingdings" pitchFamily="2" charset="2"/>
              <a:buNone/>
            </a:pPr>
            <a:r>
              <a:rPr lang="fi-FI" sz="1800"/>
              <a:t>!		NOT</a:t>
            </a:r>
          </a:p>
          <a:p>
            <a:pPr>
              <a:buFont typeface="Wingdings" pitchFamily="2" charset="2"/>
              <a:buNone/>
            </a:pPr>
            <a:endParaRPr lang="fi-FI" sz="1800"/>
          </a:p>
        </p:txBody>
      </p:sp>
      <p:graphicFrame>
        <p:nvGraphicFramePr>
          <p:cNvPr id="93253" name="Group 69"/>
          <p:cNvGraphicFramePr>
            <a:graphicFrameLocks noGrp="1"/>
          </p:cNvGraphicFramePr>
          <p:nvPr>
            <p:ph sz="half" idx="2"/>
          </p:nvPr>
        </p:nvGraphicFramePr>
        <p:xfrm>
          <a:off x="3505200" y="1981200"/>
          <a:ext cx="3810000" cy="4114801"/>
        </p:xfrm>
        <a:graphic>
          <a:graphicData uri="http://schemas.openxmlformats.org/drawingml/2006/table">
            <a:tbl>
              <a:tblPr/>
              <a:tblGrid>
                <a:gridCol w="900113"/>
                <a:gridCol w="901700"/>
                <a:gridCol w="900112"/>
                <a:gridCol w="1108075"/>
              </a:tblGrid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RESULT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AND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OR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NOT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ADB8D-1EC3-4DDA-9215-D056FB20B208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3327-E3A4-4BBA-A755-57FF44E459C5}" type="slidenum">
              <a:rPr lang="en-GB"/>
              <a:pPr/>
              <a:t>15</a:t>
            </a:fld>
            <a:endParaRPr lang="en-GB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fi-FI" dirty="0"/>
              <a:t>Conditional statements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077200" cy="4114800"/>
          </a:xfrm>
        </p:spPr>
        <p:txBody>
          <a:bodyPr/>
          <a:lstStyle/>
          <a:p>
            <a:pPr marL="0" indent="0">
              <a:buNone/>
            </a:pPr>
            <a:r>
              <a:rPr lang="fi-FI" sz="1800" dirty="0">
                <a:solidFill>
                  <a:srgbClr val="990033"/>
                </a:solidFill>
              </a:rPr>
              <a:t>if</a:t>
            </a:r>
            <a:r>
              <a:rPr lang="fi-FI" sz="1800" dirty="0"/>
              <a:t> ( !Math.random ) // here you check </a:t>
            </a:r>
            <a:r>
              <a:rPr lang="fi-FI" sz="1800" dirty="0" smtClean="0"/>
              <a:t>existense of a function</a:t>
            </a:r>
            <a:r>
              <a:rPr lang="fi-FI" sz="1800" dirty="0"/>
              <a:t/>
            </a:r>
            <a:br>
              <a:rPr lang="fi-FI" sz="1800" dirty="0"/>
            </a:br>
            <a:r>
              <a:rPr lang="fi-FI" sz="1800" dirty="0"/>
              <a:t>{</a:t>
            </a:r>
            <a:br>
              <a:rPr lang="fi-FI" sz="1800" dirty="0"/>
            </a:br>
            <a:r>
              <a:rPr lang="fi-FI" sz="1800" dirty="0"/>
              <a:t>document.write</a:t>
            </a:r>
            <a:r>
              <a:rPr lang="fi-FI" sz="1800" dirty="0" smtClean="0"/>
              <a:t>('&lt;em&gt; </a:t>
            </a:r>
            <a:r>
              <a:rPr lang="fi-FI" sz="1800" dirty="0"/>
              <a:t>-- weather called off due to rain </a:t>
            </a:r>
            <a:r>
              <a:rPr lang="fi-FI" sz="1800" dirty="0" smtClean="0"/>
              <a:t>--&lt;/em&gt;');</a:t>
            </a:r>
            <a:r>
              <a:rPr lang="fi-FI" sz="1800" dirty="0"/>
              <a:t/>
            </a:r>
            <a:br>
              <a:rPr lang="fi-FI" sz="1800" dirty="0"/>
            </a:br>
            <a:r>
              <a:rPr lang="fi-FI" sz="1800" dirty="0"/>
              <a:t>}</a:t>
            </a:r>
            <a:br>
              <a:rPr lang="fi-FI" sz="1800" dirty="0"/>
            </a:br>
            <a:r>
              <a:rPr lang="fi-FI" sz="1800" dirty="0">
                <a:solidFill>
                  <a:srgbClr val="990033"/>
                </a:solidFill>
              </a:rPr>
              <a:t>else if</a:t>
            </a:r>
            <a:r>
              <a:rPr lang="fi-FI" sz="1800" dirty="0"/>
              <a:t> ( Math.floor((Math.random()*2)) == 0 ) </a:t>
            </a:r>
            <a:br>
              <a:rPr lang="fi-FI" sz="1800" dirty="0"/>
            </a:br>
            <a:r>
              <a:rPr lang="fi-FI" sz="1800" dirty="0"/>
              <a:t>{</a:t>
            </a:r>
            <a:br>
              <a:rPr lang="fi-FI" sz="1800" dirty="0"/>
            </a:br>
            <a:r>
              <a:rPr lang="fi-FI" sz="1800" dirty="0"/>
              <a:t>document.write ("&lt;b&gt;It's just awful. &lt;/b&gt;");</a:t>
            </a:r>
            <a:br>
              <a:rPr lang="fi-FI" sz="1800" dirty="0"/>
            </a:br>
            <a:r>
              <a:rPr lang="fi-FI" sz="1800" dirty="0"/>
              <a:t>}</a:t>
            </a:r>
            <a:br>
              <a:rPr lang="fi-FI" sz="1800" dirty="0"/>
            </a:br>
            <a:r>
              <a:rPr lang="fi-FI" sz="1800" dirty="0">
                <a:solidFill>
                  <a:srgbClr val="990033"/>
                </a:solidFill>
              </a:rPr>
              <a:t>else</a:t>
            </a:r>
            <a:r>
              <a:rPr lang="fi-FI" sz="1800" dirty="0"/>
              <a:t/>
            </a:r>
            <a:br>
              <a:rPr lang="fi-FI" sz="1800" dirty="0"/>
            </a:br>
            <a:r>
              <a:rPr lang="fi-FI" sz="1800" dirty="0"/>
              <a:t>{</a:t>
            </a:r>
            <a:br>
              <a:rPr lang="fi-FI" sz="1800" dirty="0"/>
            </a:br>
            <a:r>
              <a:rPr lang="fi-FI" sz="1800" dirty="0"/>
              <a:t>document.write ("&lt;em&gt;How wonderful it is!&lt;/em&gt;");</a:t>
            </a:r>
            <a:br>
              <a:rPr lang="fi-FI" sz="1800" dirty="0"/>
            </a:br>
            <a:r>
              <a:rPr lang="fi-FI" sz="1800" dirty="0"/>
              <a:t>}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7463-CABE-46B3-A935-B457911E1AEB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4544-4753-4A98-96C8-2322615F7EC9}" type="slidenum">
              <a:rPr lang="en-GB"/>
              <a:pPr/>
              <a:t>16</a:t>
            </a:fld>
            <a:endParaRPr lang="en-GB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Loops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for (i = 0; i &lt;= 10; i++) </a:t>
            </a:r>
          </a:p>
          <a:p>
            <a:pPr marL="400050" lvl="1" indent="0">
              <a:buNone/>
            </a:pPr>
            <a:r>
              <a:rPr lang="fi-FI" dirty="0"/>
              <a:t>{</a:t>
            </a:r>
            <a:br>
              <a:rPr lang="fi-FI" dirty="0"/>
            </a:br>
            <a:r>
              <a:rPr lang="fi-FI" dirty="0"/>
              <a:t>result += i;</a:t>
            </a:r>
            <a:br>
              <a:rPr lang="fi-FI" dirty="0"/>
            </a:br>
            <a:r>
              <a:rPr lang="fi-FI" dirty="0"/>
              <a:t>document.write(i + ": " + result + "&lt;br/&gt;"); </a:t>
            </a:r>
            <a:br>
              <a:rPr lang="fi-FI" dirty="0"/>
            </a:br>
            <a:r>
              <a:rPr lang="fi-FI" dirty="0"/>
              <a:t>}</a:t>
            </a:r>
            <a:br>
              <a:rPr lang="fi-FI" dirty="0"/>
            </a:br>
            <a:r>
              <a:rPr lang="fi-FI" dirty="0"/>
              <a:t>document.write("&lt;p&gt;&lt;/p&gt;");</a:t>
            </a:r>
          </a:p>
          <a:p>
            <a:endParaRPr lang="fi-FI" dirty="0"/>
          </a:p>
          <a:p>
            <a:r>
              <a:rPr lang="fi-FI" dirty="0"/>
              <a:t>Increment 	i=i+1 or</a:t>
            </a:r>
            <a:br>
              <a:rPr lang="fi-FI" dirty="0"/>
            </a:br>
            <a:r>
              <a:rPr lang="fi-FI" dirty="0"/>
              <a:t>	i++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F10F-55FC-4F9A-A178-82FEF973B6E1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2E33-EE03-4656-AF6F-F6B9775BDAD4}" type="slidenum">
              <a:rPr lang="en-GB"/>
              <a:pPr/>
              <a:t>17</a:t>
            </a:fld>
            <a:endParaRPr lang="en-GB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Loops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var x = 1;</a:t>
            </a:r>
            <a:br>
              <a:rPr lang="fi-FI"/>
            </a:br>
            <a:r>
              <a:rPr lang="fi-FI"/>
              <a:t>var result = 0;</a:t>
            </a:r>
            <a:br>
              <a:rPr lang="fi-FI"/>
            </a:br>
            <a:r>
              <a:rPr lang="fi-FI"/>
              <a:t/>
            </a:r>
            <a:br>
              <a:rPr lang="fi-FI"/>
            </a:br>
            <a:r>
              <a:rPr lang="fi-FI"/>
              <a:t>while ( x &lt;= 10 ) { // the loop is repeated until x&gt;10</a:t>
            </a:r>
            <a:br>
              <a:rPr lang="fi-FI"/>
            </a:br>
            <a:r>
              <a:rPr lang="fi-FI"/>
              <a:t>result += x; </a:t>
            </a:r>
            <a:br>
              <a:rPr lang="fi-FI"/>
            </a:br>
            <a:r>
              <a:rPr lang="fi-FI"/>
              <a:t>x++; </a:t>
            </a:r>
            <a:br>
              <a:rPr lang="fi-FI"/>
            </a:br>
            <a:r>
              <a:rPr lang="fi-FI"/>
              <a:t/>
            </a:r>
            <a:br>
              <a:rPr lang="fi-FI"/>
            </a:br>
            <a:r>
              <a:rPr lang="fi-FI"/>
              <a:t>}</a:t>
            </a:r>
            <a:br>
              <a:rPr lang="fi-FI"/>
            </a:br>
            <a:r>
              <a:rPr lang="fi-FI"/>
              <a:t>alert ("The result is " + result + " and x is " + x );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A7512-C690-4CE8-B6C0-ECD84C28709E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22C9-8216-484F-B829-DDCF7FE60D45}" type="slidenum">
              <a:rPr lang="en-GB"/>
              <a:pPr/>
              <a:t>18</a:t>
            </a:fld>
            <a:endParaRPr lang="en-GB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fi-FI"/>
              <a:t>Functions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219200"/>
            <a:ext cx="7239000" cy="5181600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i-FI" dirty="0"/>
              <a:t>User defined</a:t>
            </a:r>
          </a:p>
          <a:p>
            <a:pPr>
              <a:buFont typeface="Wingdings" pitchFamily="2" charset="2"/>
              <a:buNone/>
            </a:pPr>
            <a:endParaRPr lang="fi-FI" dirty="0"/>
          </a:p>
          <a:p>
            <a:pPr>
              <a:buFont typeface="Wingdings" pitchFamily="2" charset="2"/>
              <a:buNone/>
            </a:pPr>
            <a:r>
              <a:rPr lang="fi-FI" dirty="0"/>
              <a:t>Predefined</a:t>
            </a:r>
          </a:p>
          <a:p>
            <a:pPr>
              <a:buFont typeface="Wingdings" pitchFamily="2" charset="2"/>
              <a:buNone/>
            </a:pPr>
            <a:r>
              <a:rPr lang="fi-FI" dirty="0"/>
              <a:t>	alert</a:t>
            </a:r>
          </a:p>
          <a:p>
            <a:pPr>
              <a:buFont typeface="Wingdings" pitchFamily="2" charset="2"/>
              <a:buNone/>
            </a:pPr>
            <a:r>
              <a:rPr lang="fi-FI" dirty="0"/>
              <a:t>	prompt</a:t>
            </a:r>
          </a:p>
          <a:p>
            <a:pPr>
              <a:buFont typeface="Wingdings" pitchFamily="2" charset="2"/>
              <a:buNone/>
            </a:pPr>
            <a:r>
              <a:rPr lang="fi-FI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fi-FI" dirty="0"/>
              <a:t>	parsInt		converts variable into an integer</a:t>
            </a:r>
          </a:p>
          <a:p>
            <a:pPr>
              <a:buFont typeface="Wingdings" pitchFamily="2" charset="2"/>
              <a:buNone/>
            </a:pPr>
            <a:r>
              <a:rPr lang="fi-FI" dirty="0"/>
              <a:t>	parseFloat		converts variable into a number</a:t>
            </a:r>
          </a:p>
          <a:p>
            <a:pPr>
              <a:buFont typeface="Wingdings" pitchFamily="2" charset="2"/>
              <a:buNone/>
            </a:pPr>
            <a:r>
              <a:rPr lang="fi-FI" dirty="0"/>
              <a:t>	Math.sqrt		square root</a:t>
            </a:r>
          </a:p>
          <a:p>
            <a:pPr>
              <a:buFont typeface="Wingdings" pitchFamily="2" charset="2"/>
              <a:buNone/>
            </a:pPr>
            <a:r>
              <a:rPr lang="fi-FI" dirty="0"/>
              <a:t>	Math.floor		rounding to the lower integer</a:t>
            </a:r>
          </a:p>
          <a:p>
            <a:pPr>
              <a:buFont typeface="Wingdings" pitchFamily="2" charset="2"/>
              <a:buNone/>
            </a:pPr>
            <a:r>
              <a:rPr lang="fi-FI" dirty="0"/>
              <a:t>	Math.round		rounding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48B5-B806-4861-BC76-3B11579FC2F4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A82A-6017-4940-A4A2-D18EA9A64282}" type="slidenum">
              <a:rPr lang="en-GB"/>
              <a:pPr/>
              <a:t>19</a:t>
            </a:fld>
            <a:endParaRPr lang="en-GB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fi-FI"/>
              <a:t>Functions: user defined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219200" y="914400"/>
            <a:ext cx="7239000" cy="51816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1800"/>
              <a:t>&lt;html&gt;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1800"/>
              <a:t>&lt;head&gt;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1800"/>
              <a:t>&lt;script type="text/javascript"&gt;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1800"/>
              <a:t>function disp_alert()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1800"/>
              <a:t>	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1800"/>
              <a:t>		alert("I am an alert box!!")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1800"/>
              <a:t>	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1800"/>
              <a:t>&lt;/script&gt;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1800"/>
              <a:t>&lt;/head&gt;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i-FI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1800"/>
              <a:t>&lt;body&gt;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1800"/>
              <a:t>&lt;form&gt;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1800"/>
              <a:t>&lt;input type="button" onclick="disp_alert()" value="Display alert box"&gt;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1800"/>
              <a:t>&lt;/form&gt;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1800"/>
              <a:t>&lt;/body&gt;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1800"/>
              <a:t>&lt;/html&gt;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EB62-EB30-4506-A657-112AB74EB87D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DB07-19ED-4D82-A950-EA4CFDDDEEEB}" type="slidenum">
              <a:rPr lang="en-GB"/>
              <a:pPr/>
              <a:t>2</a:t>
            </a:fld>
            <a:endParaRPr lang="en-GB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4572000" cy="914400"/>
          </a:xfrm>
        </p:spPr>
        <p:txBody>
          <a:bodyPr/>
          <a:lstStyle/>
          <a:p>
            <a:r>
              <a:rPr lang="fi-FI" sz="2400"/>
              <a:t>Javascript on HTML pages</a:t>
            </a:r>
            <a:endParaRPr lang="en-GB" sz="2400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1917700" y="1133475"/>
            <a:ext cx="3352800" cy="4876800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2222500" y="2047875"/>
            <a:ext cx="1524000" cy="381000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2054225" y="1190625"/>
            <a:ext cx="814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 b="1">
                <a:latin typeface="Verdana" pitchFamily="34" charset="0"/>
              </a:rPr>
              <a:t>HTML</a:t>
            </a:r>
            <a:endParaRPr lang="en-GB" sz="1600" b="1">
              <a:latin typeface="Verdana" pitchFamily="34" charset="0"/>
            </a:endParaRP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2298700" y="2047875"/>
            <a:ext cx="815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>
                <a:latin typeface="Verdana" pitchFamily="34" charset="0"/>
              </a:rPr>
              <a:t>STYLE</a:t>
            </a:r>
            <a:endParaRPr lang="en-GB" sz="1600">
              <a:latin typeface="Verdana" pitchFamily="34" charset="0"/>
            </a:endParaRP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2298700" y="1666875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600" b="1">
                <a:latin typeface="Verdana" pitchFamily="34" charset="0"/>
              </a:rPr>
              <a:t>HEAD</a:t>
            </a:r>
            <a:endParaRPr lang="en-GB" sz="1600" b="1">
              <a:latin typeface="Verdana" pitchFamily="34" charset="0"/>
            </a:endParaRP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2146300" y="1590675"/>
            <a:ext cx="2819400" cy="1600200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2146300" y="3343275"/>
            <a:ext cx="2819400" cy="2362200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2222500" y="3419475"/>
            <a:ext cx="8302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 b="1">
                <a:latin typeface="Verdana" pitchFamily="34" charset="0"/>
              </a:rPr>
              <a:t>BODY</a:t>
            </a:r>
            <a:endParaRPr lang="en-GB" sz="1600" b="1">
              <a:latin typeface="Verdana" pitchFamily="34" charset="0"/>
            </a:endParaRP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2374900" y="4181475"/>
            <a:ext cx="2209800" cy="5334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2451100" y="4257675"/>
            <a:ext cx="1203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>
                <a:latin typeface="Verdana" pitchFamily="34" charset="0"/>
              </a:rPr>
              <a:t>Javascript</a:t>
            </a:r>
            <a:endParaRPr lang="en-GB" sz="1600">
              <a:latin typeface="Verdana" pitchFamily="34" charset="0"/>
            </a:endParaRPr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2222500" y="2581275"/>
            <a:ext cx="1524000" cy="381000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2298700" y="2581275"/>
            <a:ext cx="93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>
                <a:latin typeface="Verdana" pitchFamily="34" charset="0"/>
              </a:rPr>
              <a:t>SCRIPT</a:t>
            </a:r>
            <a:endParaRPr lang="en-GB" sz="1600">
              <a:latin typeface="Verdana" pitchFamily="34" charset="0"/>
            </a:endParaRP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2374900" y="3724275"/>
            <a:ext cx="1936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>
                <a:latin typeface="Verdana" pitchFamily="34" charset="0"/>
              </a:rPr>
              <a:t>&lt;tag Javascript&gt;</a:t>
            </a:r>
            <a:endParaRPr lang="en-GB" sz="1600">
              <a:latin typeface="Verdana" pitchFamily="34" charset="0"/>
            </a:endParaRP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2374900" y="5172075"/>
            <a:ext cx="1400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>
                <a:latin typeface="Verdana" pitchFamily="34" charset="0"/>
              </a:rPr>
              <a:t>&lt;tag style&gt;</a:t>
            </a:r>
            <a:endParaRPr lang="en-GB" sz="1600">
              <a:latin typeface="Verdana" pitchFamily="34" charset="0"/>
            </a:endParaRPr>
          </a:p>
        </p:txBody>
      </p:sp>
      <p:sp>
        <p:nvSpPr>
          <p:cNvPr id="56337" name="Rectangle 17"/>
          <p:cNvSpPr>
            <a:spLocks noChangeArrowheads="1"/>
          </p:cNvSpPr>
          <p:nvPr/>
        </p:nvSpPr>
        <p:spPr bwMode="auto">
          <a:xfrm>
            <a:off x="5651500" y="1666875"/>
            <a:ext cx="1524000" cy="381000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5651500" y="1666875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>
                <a:latin typeface="Verdana" pitchFamily="34" charset="0"/>
              </a:rPr>
              <a:t>STYLEsheet</a:t>
            </a:r>
            <a:endParaRPr lang="en-GB" sz="1600">
              <a:latin typeface="Verdana" pitchFamily="34" charset="0"/>
            </a:endParaRPr>
          </a:p>
        </p:txBody>
      </p:sp>
      <p:sp>
        <p:nvSpPr>
          <p:cNvPr id="56339" name="Rectangle 19"/>
          <p:cNvSpPr>
            <a:spLocks noChangeArrowheads="1"/>
          </p:cNvSpPr>
          <p:nvPr/>
        </p:nvSpPr>
        <p:spPr bwMode="auto">
          <a:xfrm>
            <a:off x="5651500" y="2276475"/>
            <a:ext cx="1524000" cy="381000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5651500" y="2276475"/>
            <a:ext cx="157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>
                <a:latin typeface="Verdana" pitchFamily="34" charset="0"/>
              </a:rPr>
              <a:t>Javascript file</a:t>
            </a:r>
            <a:endParaRPr lang="en-GB" sz="1600">
              <a:latin typeface="Verdana" pitchFamily="34" charset="0"/>
            </a:endParaRPr>
          </a:p>
        </p:txBody>
      </p:sp>
      <p:sp>
        <p:nvSpPr>
          <p:cNvPr id="56341" name="Line 21"/>
          <p:cNvSpPr>
            <a:spLocks noChangeShapeType="1"/>
          </p:cNvSpPr>
          <p:nvPr/>
        </p:nvSpPr>
        <p:spPr bwMode="auto">
          <a:xfrm flipV="1">
            <a:off x="4432300" y="1895475"/>
            <a:ext cx="121920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2" name="Line 22"/>
          <p:cNvSpPr>
            <a:spLocks noChangeShapeType="1"/>
          </p:cNvSpPr>
          <p:nvPr/>
        </p:nvSpPr>
        <p:spPr bwMode="auto">
          <a:xfrm>
            <a:off x="4432300" y="2505075"/>
            <a:ext cx="12192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E2E4-C197-4CD1-8FCC-3C9A4D8A4367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6FB1-C3AF-4D7E-BED5-C8375667AF1D}" type="slidenum">
              <a:rPr lang="en-GB"/>
              <a:pPr/>
              <a:t>20</a:t>
            </a:fld>
            <a:endParaRPr lang="en-GB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fi-FI" dirty="0"/>
              <a:t>Methods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3733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close() 	</a:t>
            </a:r>
            <a:br>
              <a:rPr lang="en-US" sz="1800" dirty="0"/>
            </a:b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getElementById</a:t>
            </a:r>
            <a:r>
              <a:rPr lang="en-US" sz="1800" dirty="0"/>
              <a:t>() </a:t>
            </a:r>
            <a:br>
              <a:rPr lang="en-US" sz="1800" dirty="0"/>
            </a:br>
            <a:r>
              <a:rPr lang="en-US" sz="1800" dirty="0"/>
              <a:t>	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getElementsByName</a:t>
            </a:r>
            <a:r>
              <a:rPr lang="en-US" sz="1800" dirty="0"/>
              <a:t>()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getElementsByTagName</a:t>
            </a:r>
            <a:r>
              <a:rPr lang="en-US" sz="1800" dirty="0"/>
              <a:t>()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/>
              <a:t>	</a:t>
            </a:r>
          </a:p>
          <a:p>
            <a:pPr marL="0" indent="0">
              <a:buNone/>
            </a:pPr>
            <a:r>
              <a:rPr lang="en-US" sz="1800" dirty="0"/>
              <a:t>open() </a:t>
            </a:r>
            <a:br>
              <a:rPr lang="en-US" sz="1800" dirty="0"/>
            </a:br>
            <a:r>
              <a:rPr lang="en-US" sz="1800" dirty="0"/>
              <a:t>	 	</a:t>
            </a:r>
          </a:p>
          <a:p>
            <a:pPr marL="0" indent="0">
              <a:buNone/>
            </a:pPr>
            <a:r>
              <a:rPr lang="en-US" sz="1800" dirty="0" err="1"/>
              <a:t>document.write</a:t>
            </a:r>
            <a:r>
              <a:rPr lang="en-US" sz="1800" dirty="0"/>
              <a:t>() 	</a:t>
            </a:r>
            <a:endParaRPr lang="fi-FI" sz="1800" dirty="0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4267200" y="1447800"/>
            <a:ext cx="4876800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 dirty="0">
                <a:latin typeface="Verdana" pitchFamily="34" charset="0"/>
              </a:rPr>
              <a:t>Closes an output stream opened with the </a:t>
            </a:r>
            <a:r>
              <a:rPr lang="en-US" sz="1600" dirty="0" err="1">
                <a:latin typeface="Verdana" pitchFamily="34" charset="0"/>
              </a:rPr>
              <a:t>document.open</a:t>
            </a:r>
            <a:r>
              <a:rPr lang="en-US" sz="1600" dirty="0">
                <a:latin typeface="Verdana" pitchFamily="34" charset="0"/>
              </a:rPr>
              <a:t>() method, and displays the collected data</a:t>
            </a:r>
          </a:p>
          <a:p>
            <a:r>
              <a:rPr lang="en-US" sz="1600" dirty="0">
                <a:latin typeface="Verdana" pitchFamily="34" charset="0"/>
              </a:rPr>
              <a:t>Returns a reference to the first object with the specified id	</a:t>
            </a:r>
          </a:p>
          <a:p>
            <a:r>
              <a:rPr lang="en-US" sz="1600" dirty="0">
                <a:latin typeface="Verdana" pitchFamily="34" charset="0"/>
              </a:rPr>
              <a:t/>
            </a:r>
            <a:br>
              <a:rPr lang="en-US" sz="1600" dirty="0">
                <a:latin typeface="Verdana" pitchFamily="34" charset="0"/>
              </a:rPr>
            </a:br>
            <a:r>
              <a:rPr lang="en-US" sz="1600" dirty="0">
                <a:latin typeface="Verdana" pitchFamily="34" charset="0"/>
              </a:rPr>
              <a:t>Returns a collection of objects with the specified name</a:t>
            </a:r>
            <a:br>
              <a:rPr lang="en-US" sz="1600" dirty="0">
                <a:latin typeface="Verdana" pitchFamily="34" charset="0"/>
              </a:rPr>
            </a:br>
            <a:endParaRPr lang="en-US" sz="1600" dirty="0">
              <a:latin typeface="Verdana" pitchFamily="34" charset="0"/>
            </a:endParaRPr>
          </a:p>
          <a:p>
            <a:r>
              <a:rPr lang="en-US" sz="1600" dirty="0">
                <a:latin typeface="Verdana" pitchFamily="34" charset="0"/>
              </a:rPr>
              <a:t>Returns a collection of objects with the specified </a:t>
            </a:r>
            <a:r>
              <a:rPr lang="en-US" sz="1600" dirty="0" err="1">
                <a:latin typeface="Verdana" pitchFamily="34" charset="0"/>
              </a:rPr>
              <a:t>tagname</a:t>
            </a:r>
            <a:endParaRPr lang="en-US" sz="1600" dirty="0">
              <a:latin typeface="Verdana" pitchFamily="34" charset="0"/>
            </a:endParaRPr>
          </a:p>
          <a:p>
            <a:r>
              <a:rPr lang="en-US" sz="1600" dirty="0">
                <a:latin typeface="Verdana" pitchFamily="34" charset="0"/>
              </a:rPr>
              <a:t/>
            </a:r>
            <a:br>
              <a:rPr lang="en-US" sz="1600" dirty="0">
                <a:latin typeface="Verdana" pitchFamily="34" charset="0"/>
              </a:rPr>
            </a:br>
            <a:r>
              <a:rPr lang="en-US" sz="1600" dirty="0">
                <a:latin typeface="Verdana" pitchFamily="34" charset="0"/>
              </a:rPr>
              <a:t>Opens a stream to collect the output from any </a:t>
            </a:r>
            <a:r>
              <a:rPr lang="en-US" sz="1600" dirty="0" err="1">
                <a:latin typeface="Verdana" pitchFamily="34" charset="0"/>
              </a:rPr>
              <a:t>document.write</a:t>
            </a:r>
            <a:r>
              <a:rPr lang="en-US" sz="1600" dirty="0">
                <a:latin typeface="Verdana" pitchFamily="34" charset="0"/>
              </a:rPr>
              <a:t>() method</a:t>
            </a:r>
          </a:p>
          <a:p>
            <a:r>
              <a:rPr lang="en-US" sz="1600" dirty="0">
                <a:latin typeface="Verdana" pitchFamily="34" charset="0"/>
              </a:rPr>
              <a:t/>
            </a:r>
            <a:br>
              <a:rPr lang="en-US" sz="1600" dirty="0">
                <a:latin typeface="Verdana" pitchFamily="34" charset="0"/>
              </a:rPr>
            </a:br>
            <a:r>
              <a:rPr lang="en-US" sz="1600" dirty="0">
                <a:latin typeface="Verdana" pitchFamily="34" charset="0"/>
              </a:rPr>
              <a:t>Writes HTML expressions or JavaScript code to a document</a:t>
            </a:r>
          </a:p>
          <a:p>
            <a:endParaRPr lang="en-US" sz="1600" dirty="0">
              <a:latin typeface="Verdana" pitchFamily="34" charset="0"/>
            </a:endParaRPr>
          </a:p>
          <a:p>
            <a:endParaRPr lang="en-US" sz="1600" dirty="0">
              <a:latin typeface="Verdana" pitchFamily="34" charset="0"/>
            </a:endParaRPr>
          </a:p>
          <a:p>
            <a:endParaRPr lang="fi-FI" sz="1600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605B-B69A-4A26-9649-04911B65EB45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B8BA-18EA-42D4-B0EC-6EA0D170C24B}" type="slidenum">
              <a:rPr lang="en-GB"/>
              <a:pPr/>
              <a:t>21</a:t>
            </a:fld>
            <a:endParaRPr lang="en-GB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fi-FI"/>
              <a:t>Event handlers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96200" cy="4876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onabort</a:t>
            </a:r>
            <a:r>
              <a:rPr lang="en-US" sz="1600" dirty="0"/>
              <a:t>  	Loading of an image is interrupted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onblur</a:t>
            </a:r>
            <a:r>
              <a:rPr lang="en-US" sz="1600" dirty="0"/>
              <a:t> 		An element loses focus 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onchange</a:t>
            </a:r>
            <a:r>
              <a:rPr lang="en-US" sz="1600" dirty="0"/>
              <a:t> 	The user changes the content of a field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onclick</a:t>
            </a:r>
            <a:r>
              <a:rPr lang="en-US" sz="1600" dirty="0"/>
              <a:t> 		Mouse clicks an object 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ondblclick</a:t>
            </a:r>
            <a:r>
              <a:rPr lang="en-US" sz="1600" dirty="0"/>
              <a:t> 	Mouse double-clicks an object 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onerror</a:t>
            </a:r>
            <a:r>
              <a:rPr lang="en-US" sz="1600" dirty="0"/>
              <a:t> 		An error occurs when loading a document or an image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onfocus</a:t>
            </a:r>
            <a:r>
              <a:rPr lang="en-US" sz="1600" dirty="0"/>
              <a:t> 		An element gets focus 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onkeypress</a:t>
            </a:r>
            <a:r>
              <a:rPr lang="en-US" sz="1600" dirty="0"/>
              <a:t> 	A keyboard key is pressed or held down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onload</a:t>
            </a:r>
            <a:r>
              <a:rPr lang="en-US" sz="1600" dirty="0"/>
              <a:t> 		A page or an image is finished loading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onmousedown</a:t>
            </a:r>
            <a:r>
              <a:rPr lang="en-US" sz="1600" dirty="0"/>
              <a:t> 	A mouse button is pressed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onmouseout</a:t>
            </a:r>
            <a:r>
              <a:rPr lang="en-US" sz="1600" dirty="0"/>
              <a:t> 	The mouse is moved off an element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onmouseover</a:t>
            </a:r>
            <a:r>
              <a:rPr lang="en-US" sz="1600" dirty="0"/>
              <a:t> 	The mouse is moved over an element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onreset</a:t>
            </a:r>
            <a:r>
              <a:rPr lang="en-US" sz="1600" dirty="0"/>
              <a:t> 	  	The reset button is clicked 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onresize</a:t>
            </a:r>
            <a:r>
              <a:rPr lang="en-US" sz="1600" dirty="0"/>
              <a:t> 	A window or frame is resized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onselect</a:t>
            </a:r>
            <a:r>
              <a:rPr lang="en-US" sz="1600" dirty="0"/>
              <a:t> 		Text is selected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onsubmit</a:t>
            </a:r>
            <a:r>
              <a:rPr lang="en-US" sz="1600" dirty="0"/>
              <a:t> 	The submit button is clicked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/>
              <a:t>onunload</a:t>
            </a:r>
            <a:r>
              <a:rPr lang="en-US" sz="1600" dirty="0"/>
              <a:t> 	The user exits the page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/>
              <a:t>setTimeout(), clearTimeout()	timer is activated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i-FI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AC2D-599D-435C-9ACF-9C38B7D555EF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4BAB-B512-40FE-99BD-85DFFE202868}" type="slidenum">
              <a:rPr lang="en-GB"/>
              <a:pPr/>
              <a:t>22</a:t>
            </a:fld>
            <a:endParaRPr lang="en-GB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fi-FI"/>
              <a:t>Event: onload() &amp; getElementById</a:t>
            </a: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533400" y="1143000"/>
            <a:ext cx="7920038" cy="28384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800">
                <a:latin typeface="Arial" charset="0"/>
              </a:rPr>
              <a:t>function process()</a:t>
            </a:r>
          </a:p>
          <a:p>
            <a:r>
              <a:rPr lang="fi-FI" sz="1800">
                <a:latin typeface="Arial" charset="0"/>
              </a:rPr>
              <a:t>{	var string;</a:t>
            </a:r>
          </a:p>
          <a:p>
            <a:r>
              <a:rPr lang="fi-FI" sz="1800">
                <a:latin typeface="Arial" charset="0"/>
              </a:rPr>
              <a:t>	string="&lt;ul&gt;"</a:t>
            </a:r>
          </a:p>
          <a:p>
            <a:r>
              <a:rPr lang="fi-FI" sz="1800">
                <a:latin typeface="Arial" charset="0"/>
              </a:rPr>
              <a:t>		+ "&lt;li&gt;Black&lt;/li&gt;"</a:t>
            </a:r>
          </a:p>
          <a:p>
            <a:r>
              <a:rPr lang="fi-FI" sz="1800">
                <a:latin typeface="Arial" charset="0"/>
              </a:rPr>
              <a:t>		+ "&lt;li&gt;Red&lt;/li&gt;"</a:t>
            </a:r>
          </a:p>
          <a:p>
            <a:r>
              <a:rPr lang="fi-FI" sz="1800">
                <a:latin typeface="Arial" charset="0"/>
              </a:rPr>
              <a:t>		+ "&lt;li&gt;Blue&lt;/li&gt;"</a:t>
            </a:r>
          </a:p>
          <a:p>
            <a:r>
              <a:rPr lang="fi-FI" sz="1800">
                <a:latin typeface="Arial" charset="0"/>
              </a:rPr>
              <a:t>		+ "&lt;/ul&gt;";</a:t>
            </a:r>
          </a:p>
          <a:p>
            <a:r>
              <a:rPr lang="fi-FI" sz="1800">
                <a:latin typeface="Arial" charset="0"/>
              </a:rPr>
              <a:t>	var myDiv=document.getElementById("</a:t>
            </a:r>
            <a:r>
              <a:rPr lang="fi-FI" sz="1800">
                <a:solidFill>
                  <a:srgbClr val="800000"/>
                </a:solidFill>
                <a:latin typeface="Arial" charset="0"/>
              </a:rPr>
              <a:t>Hook</a:t>
            </a:r>
            <a:r>
              <a:rPr lang="fi-FI" sz="1800">
                <a:latin typeface="Arial" charset="0"/>
              </a:rPr>
              <a:t>");</a:t>
            </a:r>
          </a:p>
          <a:p>
            <a:r>
              <a:rPr lang="fi-FI" sz="1800">
                <a:latin typeface="Arial" charset="0"/>
              </a:rPr>
              <a:t>	myDiv.innerHTML=string;</a:t>
            </a:r>
          </a:p>
          <a:p>
            <a:r>
              <a:rPr lang="fi-FI" sz="1800">
                <a:latin typeface="Arial" charset="0"/>
              </a:rPr>
              <a:t>}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457200" y="4267200"/>
            <a:ext cx="8474075" cy="1474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800" dirty="0">
                <a:latin typeface="Arial" charset="0"/>
              </a:rPr>
              <a:t>ESIMERKIKSI: &lt;div id="hook"&gt;stories and &lt;h2&gt;headings&lt;/h2&gt;&lt;/div&gt;</a:t>
            </a:r>
          </a:p>
          <a:p>
            <a:endParaRPr lang="fi-FI" sz="1800" dirty="0">
              <a:latin typeface="Arial" charset="0"/>
            </a:endParaRPr>
          </a:p>
          <a:p>
            <a:r>
              <a:rPr lang="fi-FI" sz="1800" dirty="0">
                <a:latin typeface="Arial" charset="0"/>
              </a:rPr>
              <a:t>Hook has an </a:t>
            </a:r>
            <a:r>
              <a:rPr lang="fi-FI" sz="1800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innerHTML</a:t>
            </a:r>
            <a:r>
              <a:rPr lang="fi-FI" sz="1800" dirty="0">
                <a:latin typeface="Arial" charset="0"/>
              </a:rPr>
              <a:t>-property  </a:t>
            </a:r>
            <a:r>
              <a:rPr lang="fi-FI" sz="1800" dirty="0">
                <a:solidFill>
                  <a:schemeClr val="accent2"/>
                </a:solidFill>
                <a:latin typeface="Arial" charset="0"/>
              </a:rPr>
              <a:t>stories and &lt;h2&gt;headings&lt;/h2&gt;</a:t>
            </a:r>
          </a:p>
          <a:p>
            <a:r>
              <a:rPr lang="fi-FI" sz="1800" dirty="0">
                <a:latin typeface="Arial" charset="0"/>
              </a:rPr>
              <a:t>Hook has an </a:t>
            </a:r>
            <a:r>
              <a:rPr lang="fi-FI" sz="1800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outerHTML</a:t>
            </a:r>
            <a:r>
              <a:rPr lang="fi-FI" sz="1800" dirty="0">
                <a:latin typeface="Arial" charset="0"/>
              </a:rPr>
              <a:t>-property </a:t>
            </a:r>
          </a:p>
          <a:p>
            <a:r>
              <a:rPr lang="fi-FI" sz="1800" dirty="0">
                <a:latin typeface="Arial" charset="0"/>
              </a:rPr>
              <a:t> </a:t>
            </a:r>
            <a:r>
              <a:rPr lang="fi-FI" sz="1800" dirty="0">
                <a:solidFill>
                  <a:schemeClr val="accent2"/>
                </a:solidFill>
                <a:latin typeface="Arial" charset="0"/>
              </a:rPr>
              <a:t>&lt;div id="hook"&gt;stories and &lt;h2&gt;headings&lt;/h2&gt;&lt;/div&gt;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120A-2733-400D-99AB-CD364A34F939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B409-2E68-432A-9160-A3B343186866}" type="slidenum">
              <a:rPr lang="en-GB"/>
              <a:pPr/>
              <a:t>23</a:t>
            </a:fld>
            <a:endParaRPr lang="en-GB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..onload()</a:t>
            </a: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395288" y="1598613"/>
            <a:ext cx="8497887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800" dirty="0">
                <a:latin typeface="Arial" charset="0"/>
              </a:rPr>
              <a:t>&lt;html&gt;</a:t>
            </a:r>
          </a:p>
          <a:p>
            <a:r>
              <a:rPr lang="fi-FI" sz="1800" dirty="0">
                <a:latin typeface="Arial" charset="0"/>
              </a:rPr>
              <a:t>	&lt;head&gt;</a:t>
            </a:r>
          </a:p>
          <a:p>
            <a:r>
              <a:rPr lang="fi-FI" sz="1800" dirty="0">
                <a:latin typeface="Arial" charset="0"/>
              </a:rPr>
              <a:t>		&lt;title&gt;AJAX Foundations: javascript and DOM&lt;/title&gt;</a:t>
            </a:r>
          </a:p>
          <a:p>
            <a:r>
              <a:rPr lang="fi-FI" sz="1800" dirty="0">
                <a:latin typeface="Arial" charset="0"/>
              </a:rPr>
              <a:t>		&lt;script type="text/javascript" src="morejsdom.js"&gt;&lt;/script&gt;</a:t>
            </a:r>
          </a:p>
          <a:p>
            <a:r>
              <a:rPr lang="fi-FI" sz="1800" dirty="0">
                <a:latin typeface="Arial" charset="0"/>
              </a:rPr>
              <a:t>	&lt;/head&gt;</a:t>
            </a:r>
          </a:p>
          <a:p>
            <a:r>
              <a:rPr lang="fi-FI" sz="1800" dirty="0">
                <a:latin typeface="Arial" charset="0"/>
              </a:rPr>
              <a:t>	&lt;body </a:t>
            </a:r>
            <a:r>
              <a:rPr lang="fi-FI" sz="1800" b="1" dirty="0">
                <a:solidFill>
                  <a:srgbClr val="800000"/>
                </a:solidFill>
                <a:latin typeface="Arial" charset="0"/>
              </a:rPr>
              <a:t>onload="process()"</a:t>
            </a:r>
            <a:r>
              <a:rPr lang="fi-FI" sz="1800" dirty="0">
                <a:latin typeface="Arial" charset="0"/>
              </a:rPr>
              <a:t>&gt;</a:t>
            </a:r>
          </a:p>
          <a:p>
            <a:r>
              <a:rPr lang="fi-FI" sz="1800" dirty="0">
                <a:latin typeface="Arial" charset="0"/>
              </a:rPr>
              <a:t>		Hello! Here is a cool list of colors for you:</a:t>
            </a:r>
          </a:p>
          <a:p>
            <a:r>
              <a:rPr lang="fi-FI" sz="1800" dirty="0">
                <a:latin typeface="Arial" charset="0"/>
              </a:rPr>
              <a:t>		&lt;br/&gt;</a:t>
            </a:r>
          </a:p>
          <a:p>
            <a:r>
              <a:rPr lang="fi-FI" sz="1800" dirty="0">
                <a:latin typeface="Arial" charset="0"/>
              </a:rPr>
              <a:t>		&lt;div </a:t>
            </a:r>
            <a:r>
              <a:rPr lang="fi-FI" sz="1800" b="1" dirty="0">
                <a:solidFill>
                  <a:srgbClr val="800000"/>
                </a:solidFill>
                <a:latin typeface="Arial" charset="0"/>
              </a:rPr>
              <a:t>id="Hook"</a:t>
            </a:r>
            <a:r>
              <a:rPr lang="fi-FI" sz="1800" dirty="0">
                <a:latin typeface="Arial" charset="0"/>
              </a:rPr>
              <a:t> /&gt;</a:t>
            </a:r>
          </a:p>
          <a:p>
            <a:r>
              <a:rPr lang="fi-FI" sz="1800" dirty="0">
                <a:latin typeface="Arial" charset="0"/>
              </a:rPr>
              <a:t>	&lt;/body&gt;</a:t>
            </a:r>
          </a:p>
          <a:p>
            <a:r>
              <a:rPr lang="fi-FI" sz="1800" dirty="0">
                <a:latin typeface="Arial" charset="0"/>
              </a:rPr>
              <a:t>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A383A-2E4E-4465-9F57-B3840B303904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0A1B-27CC-4425-BBB3-71FA6DFE064B}" type="slidenum">
              <a:rPr lang="en-GB"/>
              <a:pPr/>
              <a:t>24</a:t>
            </a:fld>
            <a:endParaRPr lang="en-GB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DOM Document Object Model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document.form1.text1.value </a:t>
            </a:r>
            <a:br>
              <a:rPr lang="fi-FI"/>
            </a:br>
            <a:r>
              <a:rPr lang="fi-FI"/>
              <a:t/>
            </a:r>
            <a:br>
              <a:rPr lang="fi-FI"/>
            </a:br>
            <a:r>
              <a:rPr lang="fi-FI"/>
              <a:t>	&lt;form name="form1"&gt; </a:t>
            </a:r>
            <a:br>
              <a:rPr lang="fi-FI"/>
            </a:br>
            <a:r>
              <a:rPr lang="fi-FI"/>
              <a:t>	&lt;input type="text" name="text1"&gt; </a:t>
            </a:r>
            <a:br>
              <a:rPr lang="fi-FI"/>
            </a:br>
            <a:r>
              <a:rPr lang="fi-FI"/>
              <a:t>	&lt;/form&gt; </a:t>
            </a:r>
          </a:p>
          <a:p>
            <a:endParaRPr lang="fi-FI"/>
          </a:p>
          <a:p>
            <a:r>
              <a:rPr lang="fi-FI"/>
              <a:t>parent.location = word1 + word2 + ".html"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14D1-D02E-4F58-8F04-D4EE8F4AFCA1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8D96-161E-4F39-A1AC-219DBF30AA1B}" type="slidenum">
              <a:rPr lang="en-GB"/>
              <a:pPr/>
              <a:t>25</a:t>
            </a:fld>
            <a:endParaRPr lang="en-GB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Javascript as a programming language</a:t>
            </a:r>
            <a:endParaRPr lang="fi-FI" sz="240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Object-oriented:</a:t>
            </a:r>
          </a:p>
          <a:p>
            <a:pPr lvl="1">
              <a:lnSpc>
                <a:spcPct val="90000"/>
              </a:lnSpc>
            </a:pPr>
            <a:r>
              <a:rPr lang="en-US"/>
              <a:t>Instead of writing procedural programs, write class libraries to encapsulate behaviors</a:t>
            </a:r>
          </a:p>
          <a:p>
            <a:pPr lvl="1">
              <a:lnSpc>
                <a:spcPct val="90000"/>
              </a:lnSpc>
            </a:pPr>
            <a:r>
              <a:rPr lang="en-US"/>
              <a:t>DOM is not a collection of dumb elements but a hierarchy of types</a:t>
            </a:r>
          </a:p>
          <a:p>
            <a:pPr lvl="1">
              <a:lnSpc>
                <a:spcPct val="90000"/>
              </a:lnSpc>
            </a:pPr>
            <a:r>
              <a:rPr lang="en-US"/>
              <a:t>Styles are properties of objects</a:t>
            </a:r>
          </a:p>
          <a:p>
            <a:pPr lvl="1">
              <a:lnSpc>
                <a:spcPct val="90000"/>
              </a:lnSpc>
            </a:pPr>
            <a:r>
              <a:rPr lang="en-US"/>
              <a:t>Complete OO code with error handling, instance methods, static methods and type hierarchies</a:t>
            </a:r>
          </a:p>
          <a:p>
            <a:pPr lvl="1">
              <a:lnSpc>
                <a:spcPct val="90000"/>
              </a:lnSpc>
            </a:pPr>
            <a:r>
              <a:rPr lang="en-US"/>
              <a:t>Versatile use of functions</a:t>
            </a:r>
          </a:p>
          <a:p>
            <a:pPr lvl="1">
              <a:lnSpc>
                <a:spcPct val="90000"/>
              </a:lnSpc>
            </a:pPr>
            <a:r>
              <a:rPr lang="en-US"/>
              <a:t>A large number of object-oriented libraries</a:t>
            </a:r>
          </a:p>
          <a:p>
            <a:pPr>
              <a:lnSpc>
                <a:spcPct val="90000"/>
              </a:lnSpc>
            </a:pPr>
            <a:r>
              <a:rPr lang="en-US"/>
              <a:t>Used to create User Interfaces</a:t>
            </a:r>
            <a:endParaRPr lang="fi-F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0A6ED-D224-4692-B2D6-A0636C7E9697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6D94-5A4D-476A-94F8-958507AC52BF}" type="slidenum">
              <a:rPr lang="en-GB"/>
              <a:pPr/>
              <a:t>3</a:t>
            </a:fld>
            <a:endParaRPr lang="en-GB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fi-FI"/>
              <a:t>Javascript on an HTML page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533400" y="1066800"/>
            <a:ext cx="830580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800">
                <a:latin typeface="Verdana" pitchFamily="34" charset="0"/>
              </a:rPr>
              <a:t>&lt;html&gt;</a:t>
            </a:r>
          </a:p>
          <a:p>
            <a:r>
              <a:rPr lang="fi-FI" sz="1800">
                <a:latin typeface="Verdana" pitchFamily="34" charset="0"/>
              </a:rPr>
              <a:t>&lt;head&gt;</a:t>
            </a:r>
          </a:p>
          <a:p>
            <a:r>
              <a:rPr lang="fi-FI" sz="1800">
                <a:latin typeface="Verdana" pitchFamily="34" charset="0"/>
              </a:rPr>
              <a:t>	&lt;title&gt;Javascript basics&lt;/title&gt;</a:t>
            </a:r>
          </a:p>
          <a:p>
            <a:r>
              <a:rPr lang="fi-FI" sz="1800">
                <a:latin typeface="Verdana" pitchFamily="34" charset="0"/>
              </a:rPr>
              <a:t>&lt;/head&gt;</a:t>
            </a:r>
          </a:p>
          <a:p>
            <a:endParaRPr lang="fi-FI" sz="1800">
              <a:latin typeface="Verdana" pitchFamily="34" charset="0"/>
            </a:endParaRPr>
          </a:p>
          <a:p>
            <a:r>
              <a:rPr lang="fi-FI" sz="1800">
                <a:latin typeface="Verdana" pitchFamily="34" charset="0"/>
              </a:rPr>
              <a:t>&lt;body&gt;</a:t>
            </a:r>
          </a:p>
          <a:p>
            <a:r>
              <a:rPr lang="fi-FI" sz="1800">
                <a:latin typeface="Verdana" pitchFamily="34" charset="0"/>
              </a:rPr>
              <a:t>&lt;p&gt;</a:t>
            </a:r>
          </a:p>
          <a:p>
            <a:pPr lvl="1"/>
            <a:r>
              <a:rPr lang="fi-FI" sz="1800">
                <a:latin typeface="Verdana" pitchFamily="34" charset="0"/>
              </a:rPr>
              <a:t>&lt;form&gt;</a:t>
            </a:r>
            <a:br>
              <a:rPr lang="fi-FI" sz="1800">
                <a:latin typeface="Verdana" pitchFamily="34" charset="0"/>
              </a:rPr>
            </a:br>
            <a:r>
              <a:rPr lang="fi-FI" sz="1800">
                <a:latin typeface="Verdana" pitchFamily="34" charset="0"/>
              </a:rPr>
              <a:t>&lt;input value="Press" type="button" onClick="alert('HELLO')"&gt;</a:t>
            </a:r>
            <a:br>
              <a:rPr lang="fi-FI" sz="1800">
                <a:latin typeface="Verdana" pitchFamily="34" charset="0"/>
              </a:rPr>
            </a:br>
            <a:r>
              <a:rPr lang="fi-FI" sz="1800">
                <a:latin typeface="Verdana" pitchFamily="34" charset="0"/>
              </a:rPr>
              <a:t>&lt;/form&gt; &lt;/p&gt;</a:t>
            </a:r>
          </a:p>
          <a:p>
            <a:r>
              <a:rPr lang="fi-FI" sz="1800">
                <a:latin typeface="Verdana" pitchFamily="34" charset="0"/>
              </a:rPr>
              <a:t>&lt;p&gt;</a:t>
            </a:r>
          </a:p>
          <a:p>
            <a:pPr lvl="1"/>
            <a:r>
              <a:rPr lang="fi-FI" sz="1800">
                <a:latin typeface="Verdana" pitchFamily="34" charset="0"/>
              </a:rPr>
              <a:t>&lt;script language="JavaScript"&gt;</a:t>
            </a:r>
            <a:br>
              <a:rPr lang="fi-FI" sz="1800">
                <a:latin typeface="Verdana" pitchFamily="34" charset="0"/>
              </a:rPr>
            </a:br>
            <a:r>
              <a:rPr lang="fi-FI" sz="1800">
                <a:latin typeface="Verdana" pitchFamily="34" charset="0"/>
              </a:rPr>
              <a:t>document.write(”Updated:");</a:t>
            </a:r>
            <a:br>
              <a:rPr lang="fi-FI" sz="1800">
                <a:latin typeface="Verdana" pitchFamily="34" charset="0"/>
              </a:rPr>
            </a:br>
            <a:r>
              <a:rPr lang="fi-FI" sz="1800">
                <a:latin typeface="Verdana" pitchFamily="34" charset="0"/>
              </a:rPr>
              <a:t>document.write(document.lastModified);</a:t>
            </a:r>
            <a:br>
              <a:rPr lang="fi-FI" sz="1800">
                <a:latin typeface="Verdana" pitchFamily="34" charset="0"/>
              </a:rPr>
            </a:br>
            <a:r>
              <a:rPr lang="fi-FI" sz="1800">
                <a:latin typeface="Verdana" pitchFamily="34" charset="0"/>
              </a:rPr>
              <a:t>&lt;/script&gt; &lt;/p&gt;</a:t>
            </a:r>
          </a:p>
          <a:p>
            <a:r>
              <a:rPr lang="fi-FI" sz="1800">
                <a:latin typeface="Verdana" pitchFamily="34" charset="0"/>
              </a:rPr>
              <a:t>&lt;/body&gt;</a:t>
            </a:r>
          </a:p>
          <a:p>
            <a:r>
              <a:rPr lang="fi-FI" sz="1800">
                <a:latin typeface="Verdana" pitchFamily="34" charset="0"/>
              </a:rPr>
              <a:t>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FCE7-D7FF-4298-A909-398FA1D5F677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ADCB-F568-4A6F-8451-DE0779BA5A12}" type="slidenum">
              <a:rPr lang="en-GB"/>
              <a:pPr/>
              <a:t>4</a:t>
            </a:fld>
            <a:endParaRPr lang="en-GB"/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533400" y="1676400"/>
            <a:ext cx="83058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800">
                <a:latin typeface="Verdana" pitchFamily="34" charset="0"/>
              </a:rPr>
              <a:t>&lt;html&gt;</a:t>
            </a:r>
          </a:p>
          <a:p>
            <a:r>
              <a:rPr lang="fi-FI" sz="1800">
                <a:latin typeface="Verdana" pitchFamily="34" charset="0"/>
              </a:rPr>
              <a:t>&lt;head&gt;</a:t>
            </a:r>
          </a:p>
          <a:p>
            <a:r>
              <a:rPr lang="fi-FI" sz="1800">
                <a:latin typeface="Verdana" pitchFamily="34" charset="0"/>
              </a:rPr>
              <a:t>	&lt;title&gt;Javascript basics&lt;/title&gt;</a:t>
            </a:r>
          </a:p>
          <a:p>
            <a:r>
              <a:rPr lang="fi-FI" sz="1800">
                <a:latin typeface="Verdana" pitchFamily="34" charset="0"/>
              </a:rPr>
              <a:t>&lt;/head&gt;</a:t>
            </a:r>
          </a:p>
          <a:p>
            <a:r>
              <a:rPr lang="fi-FI" sz="1800">
                <a:latin typeface="Verdana" pitchFamily="34" charset="0"/>
              </a:rPr>
              <a:t>&lt;body&gt;</a:t>
            </a:r>
          </a:p>
          <a:p>
            <a:r>
              <a:rPr lang="fi-FI" sz="1800">
                <a:latin typeface="Verdana" pitchFamily="34" charset="0"/>
              </a:rPr>
              <a:t>&lt;p&gt;</a:t>
            </a:r>
          </a:p>
          <a:p>
            <a:pPr lvl="1"/>
            <a:r>
              <a:rPr lang="fi-FI" sz="1800">
                <a:latin typeface="Verdana" pitchFamily="34" charset="0"/>
              </a:rPr>
              <a:t>&lt;a href="http://www.metropolia.fi" </a:t>
            </a:r>
          </a:p>
          <a:p>
            <a:pPr lvl="1"/>
            <a:r>
              <a:rPr lang="fi-FI" sz="1800">
                <a:latin typeface="Verdana" pitchFamily="34" charset="0"/>
              </a:rPr>
              <a:t>onMouseOver="window.status=' click here '; return true" onMouseOut="window.status=' '; "&gt;</a:t>
            </a:r>
          </a:p>
          <a:p>
            <a:pPr lvl="1"/>
            <a:r>
              <a:rPr lang="fi-FI" sz="1800">
                <a:latin typeface="Verdana" pitchFamily="34" charset="0"/>
              </a:rPr>
              <a:t>Click the link about Metropolia&lt;/a&gt; </a:t>
            </a:r>
          </a:p>
          <a:p>
            <a:pPr lvl="1"/>
            <a:r>
              <a:rPr lang="fi-FI" sz="1800">
                <a:latin typeface="Verdana" pitchFamily="34" charset="0"/>
              </a:rPr>
              <a:t>&lt;/p&gt;</a:t>
            </a:r>
          </a:p>
          <a:p>
            <a:endParaRPr lang="fi-FI" sz="1800">
              <a:latin typeface="Verdana" pitchFamily="34" charset="0"/>
            </a:endParaRPr>
          </a:p>
          <a:p>
            <a:r>
              <a:rPr lang="fi-FI" sz="1800">
                <a:latin typeface="Verdana" pitchFamily="34" charset="0"/>
              </a:rPr>
              <a:t>&lt;/body&gt;</a:t>
            </a:r>
          </a:p>
          <a:p>
            <a:r>
              <a:rPr lang="fi-FI" sz="1800">
                <a:latin typeface="Verdana" pitchFamily="34" charset="0"/>
              </a:rPr>
              <a:t>&lt;/html&gt;</a:t>
            </a:r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  <a:noFill/>
          <a:ln/>
        </p:spPr>
        <p:txBody>
          <a:bodyPr/>
          <a:lstStyle/>
          <a:p>
            <a:r>
              <a:rPr lang="fi-FI"/>
              <a:t>Javascript on an HTML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314D-18AF-47C8-A58A-572EA0DF42E0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8717-2EF3-40B3-B804-5FA91E853E0D}" type="slidenum">
              <a:rPr lang="en-GB"/>
              <a:pPr/>
              <a:t>5</a:t>
            </a:fld>
            <a:endParaRPr lang="en-GB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fi-FI"/>
              <a:t>Javascript on an html page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539750" y="1628775"/>
            <a:ext cx="7848600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800">
                <a:latin typeface="Arial" charset="0"/>
              </a:rPr>
              <a:t>&lt;html&gt;</a:t>
            </a:r>
          </a:p>
          <a:p>
            <a:r>
              <a:rPr lang="fi-FI" sz="1800">
                <a:latin typeface="Arial" charset="0"/>
              </a:rPr>
              <a:t>&lt;head&gt;</a:t>
            </a:r>
          </a:p>
          <a:p>
            <a:r>
              <a:rPr lang="fi-FI" sz="1800">
                <a:latin typeface="Arial" charset="0"/>
              </a:rPr>
              <a:t>	&lt;title&gt;Javascript and DOM&lt;/title&gt;</a:t>
            </a:r>
          </a:p>
          <a:p>
            <a:r>
              <a:rPr lang="fi-FI" sz="1800">
                <a:latin typeface="Arial" charset="0"/>
              </a:rPr>
              <a:t>	</a:t>
            </a:r>
            <a:r>
              <a:rPr lang="fi-FI" sz="1800" b="1">
                <a:latin typeface="Arial" charset="0"/>
              </a:rPr>
              <a:t>&lt;script</a:t>
            </a:r>
            <a:r>
              <a:rPr lang="fi-FI" sz="1800">
                <a:latin typeface="Arial" charset="0"/>
              </a:rPr>
              <a:t> type="text/javascript" &gt;</a:t>
            </a:r>
          </a:p>
          <a:p>
            <a:r>
              <a:rPr lang="fi-FI" sz="1800">
                <a:latin typeface="Arial" charset="0"/>
              </a:rPr>
              <a:t>		var date=new Date();</a:t>
            </a:r>
          </a:p>
          <a:p>
            <a:r>
              <a:rPr lang="fi-FI" sz="1800">
                <a:latin typeface="Arial" charset="0"/>
              </a:rPr>
              <a:t>		var hour=date.getHours();</a:t>
            </a:r>
          </a:p>
          <a:p>
            <a:r>
              <a:rPr lang="fi-FI" sz="1800">
                <a:latin typeface="Arial" charset="0"/>
              </a:rPr>
              <a:t>		if (hour&gt;=22 || hour&lt;=5)</a:t>
            </a:r>
          </a:p>
          <a:p>
            <a:r>
              <a:rPr lang="fi-FI" sz="1800">
                <a:latin typeface="Arial" charset="0"/>
              </a:rPr>
              <a:t>			document.write("You should go to sleep");</a:t>
            </a:r>
          </a:p>
          <a:p>
            <a:r>
              <a:rPr lang="fi-FI" sz="1800">
                <a:latin typeface="Arial" charset="0"/>
              </a:rPr>
              <a:t>		else</a:t>
            </a:r>
          </a:p>
          <a:p>
            <a:r>
              <a:rPr lang="fi-FI" sz="1800">
                <a:latin typeface="Arial" charset="0"/>
              </a:rPr>
              <a:t>			document.write("Hello, world!");</a:t>
            </a:r>
          </a:p>
          <a:p>
            <a:r>
              <a:rPr lang="fi-FI" sz="1800">
                <a:latin typeface="Arial" charset="0"/>
              </a:rPr>
              <a:t>	</a:t>
            </a:r>
            <a:r>
              <a:rPr lang="fi-FI" sz="1800" b="1">
                <a:latin typeface="Arial" charset="0"/>
              </a:rPr>
              <a:t>&lt;/script&gt;</a:t>
            </a:r>
          </a:p>
          <a:p>
            <a:r>
              <a:rPr lang="fi-FI" sz="1800">
                <a:latin typeface="Arial" charset="0"/>
              </a:rPr>
              <a:t>&lt;/head&gt;</a:t>
            </a:r>
          </a:p>
          <a:p>
            <a:r>
              <a:rPr lang="fi-FI" sz="1800">
                <a:latin typeface="Arial" charset="0"/>
              </a:rPr>
              <a:t>&lt;body&gt;</a:t>
            </a:r>
          </a:p>
          <a:p>
            <a:r>
              <a:rPr lang="fi-FI" sz="1800">
                <a:latin typeface="Arial" charset="0"/>
              </a:rPr>
              <a:t>&lt;/body&gt;</a:t>
            </a:r>
          </a:p>
          <a:p>
            <a:r>
              <a:rPr lang="fi-FI" sz="1800">
                <a:latin typeface="Arial" charset="0"/>
              </a:rPr>
              <a:t>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850D-8EA4-4307-AD55-49EBC6600030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AC33C-114B-47A7-822A-09D756882B32}" type="slidenum">
              <a:rPr lang="en-GB"/>
              <a:pPr/>
              <a:t>6</a:t>
            </a:fld>
            <a:endParaRPr lang="en-GB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fi-FI"/>
              <a:t>External code file</a:t>
            </a: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95288" y="1484313"/>
            <a:ext cx="4572000" cy="17399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800">
                <a:latin typeface="Arial" charset="0"/>
              </a:rPr>
              <a:t>var date=new Date();</a:t>
            </a:r>
          </a:p>
          <a:p>
            <a:r>
              <a:rPr lang="fi-FI" sz="1800">
                <a:latin typeface="Arial" charset="0"/>
              </a:rPr>
              <a:t>var hour=date.getHours();</a:t>
            </a:r>
          </a:p>
          <a:p>
            <a:r>
              <a:rPr lang="fi-FI" sz="1800">
                <a:latin typeface="Arial" charset="0"/>
              </a:rPr>
              <a:t>if (hour&gt;=22 || hour&lt;=5)</a:t>
            </a:r>
          </a:p>
          <a:p>
            <a:r>
              <a:rPr lang="fi-FI" sz="1800">
                <a:latin typeface="Arial" charset="0"/>
              </a:rPr>
              <a:t>document.write("You should go to sleep");</a:t>
            </a:r>
          </a:p>
          <a:p>
            <a:r>
              <a:rPr lang="fi-FI" sz="1800">
                <a:latin typeface="Arial" charset="0"/>
              </a:rPr>
              <a:t>else</a:t>
            </a:r>
          </a:p>
          <a:p>
            <a:r>
              <a:rPr lang="fi-FI" sz="1800">
                <a:latin typeface="Arial" charset="0"/>
              </a:rPr>
              <a:t>document.write("Hello, world!");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447675" y="1073150"/>
            <a:ext cx="108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800">
                <a:latin typeface="Arial" charset="0"/>
              </a:rPr>
              <a:t>jsdom.js: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381000" y="3429000"/>
            <a:ext cx="7848600" cy="2573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800">
                <a:latin typeface="Arial" charset="0"/>
              </a:rPr>
              <a:t>&lt;html&gt;</a:t>
            </a:r>
          </a:p>
          <a:p>
            <a:r>
              <a:rPr lang="fi-FI" sz="1800">
                <a:latin typeface="Arial" charset="0"/>
              </a:rPr>
              <a:t>&lt;head&gt;</a:t>
            </a:r>
          </a:p>
          <a:p>
            <a:r>
              <a:rPr lang="fi-FI" sz="1800">
                <a:latin typeface="Arial" charset="0"/>
              </a:rPr>
              <a:t>&lt;title&gt;Javascript and DOM&lt;/title&gt;</a:t>
            </a:r>
          </a:p>
          <a:p>
            <a:r>
              <a:rPr lang="fi-FI" sz="1800">
                <a:latin typeface="Arial" charset="0"/>
              </a:rPr>
              <a:t>&lt;script type="text/javascript" src="</a:t>
            </a:r>
            <a:r>
              <a:rPr lang="fi-FI" sz="1800">
                <a:solidFill>
                  <a:schemeClr val="hlink"/>
                </a:solidFill>
                <a:latin typeface="Arial" charset="0"/>
              </a:rPr>
              <a:t>jsdom.js</a:t>
            </a:r>
            <a:r>
              <a:rPr lang="fi-FI" sz="1800">
                <a:latin typeface="Arial" charset="0"/>
              </a:rPr>
              <a:t>"&gt;&lt;/script&gt;</a:t>
            </a:r>
          </a:p>
          <a:p>
            <a:r>
              <a:rPr lang="fi-FI" sz="1800">
                <a:latin typeface="Arial" charset="0"/>
              </a:rPr>
              <a:t>&lt;/head&gt;</a:t>
            </a:r>
          </a:p>
          <a:p>
            <a:r>
              <a:rPr lang="fi-FI" sz="1800">
                <a:latin typeface="Arial" charset="0"/>
              </a:rPr>
              <a:t>&lt;body&gt;</a:t>
            </a:r>
          </a:p>
          <a:p>
            <a:r>
              <a:rPr lang="fi-FI" sz="1800">
                <a:latin typeface="Arial" charset="0"/>
              </a:rPr>
              <a:t>I love you!</a:t>
            </a:r>
          </a:p>
          <a:p>
            <a:r>
              <a:rPr lang="fi-FI" sz="1800">
                <a:latin typeface="Arial" charset="0"/>
              </a:rPr>
              <a:t>&lt;/body&gt;</a:t>
            </a:r>
          </a:p>
          <a:p>
            <a:r>
              <a:rPr lang="fi-FI" sz="1800">
                <a:latin typeface="Arial" charset="0"/>
              </a:rPr>
              <a:t>&lt;/html&gt;</a:t>
            </a:r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381000" y="6172200"/>
            <a:ext cx="2609850" cy="366713"/>
          </a:xfrm>
          <a:prstGeom prst="rect">
            <a:avLst/>
          </a:prstGeom>
          <a:solidFill>
            <a:srgbClr val="F9FB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fi-FI" sz="1800">
                <a:solidFill>
                  <a:srgbClr val="800000"/>
                </a:solidFill>
                <a:latin typeface="Arial" charset="0"/>
              </a:rPr>
              <a:t>Hello, world! I love you!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05A-F3EC-485F-A550-80C9F52C0177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4B14-0C08-4D4E-A725-08451DE8C849}" type="slidenum">
              <a:rPr lang="en-GB"/>
              <a:pPr/>
              <a:t>7</a:t>
            </a:fld>
            <a:endParaRPr lang="en-GB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Programming language features</a:t>
            </a: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114800"/>
          </a:xfrm>
        </p:spPr>
        <p:txBody>
          <a:bodyPr/>
          <a:lstStyle/>
          <a:p>
            <a:r>
              <a:rPr lang="fi-FI"/>
              <a:t>Data types</a:t>
            </a:r>
          </a:p>
          <a:p>
            <a:r>
              <a:rPr lang="fi-FI"/>
              <a:t>Constants</a:t>
            </a:r>
          </a:p>
          <a:p>
            <a:r>
              <a:rPr lang="fi-FI"/>
              <a:t>Variables</a:t>
            </a:r>
          </a:p>
          <a:p>
            <a:r>
              <a:rPr lang="fi-FI"/>
              <a:t>Expressions</a:t>
            </a:r>
          </a:p>
          <a:p>
            <a:r>
              <a:rPr lang="fi-FI"/>
              <a:t>Statements</a:t>
            </a:r>
          </a:p>
          <a:p>
            <a:r>
              <a:rPr lang="fi-FI"/>
              <a:t>Operators</a:t>
            </a:r>
          </a:p>
          <a:p>
            <a:r>
              <a:rPr lang="fi-FI"/>
              <a:t>Statements: conditional, loops</a:t>
            </a:r>
          </a:p>
          <a:p>
            <a:r>
              <a:rPr lang="fi-FI"/>
              <a:t>Functions </a:t>
            </a:r>
          </a:p>
          <a:p>
            <a:r>
              <a:rPr lang="fi-FI"/>
              <a:t>Methods</a:t>
            </a:r>
          </a:p>
          <a:p>
            <a:r>
              <a:rPr lang="fi-FI"/>
              <a:t>Events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67E25-E9F2-4C4C-89F0-EF3C742578A1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B138-2C14-4031-9F30-A2F9DDA0A71B}" type="slidenum">
              <a:rPr lang="en-GB"/>
              <a:pPr/>
              <a:t>8</a:t>
            </a:fld>
            <a:endParaRPr lang="en-GB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fi-FI"/>
              <a:t>Variables and values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i-FI"/>
              <a:t>var </a:t>
            </a:r>
            <a:r>
              <a:rPr lang="fi-FI" b="1">
                <a:solidFill>
                  <a:srgbClr val="990033"/>
                </a:solidFill>
              </a:rPr>
              <a:t>i</a:t>
            </a:r>
            <a:r>
              <a:rPr lang="fi-FI"/>
              <a:t>=0, </a:t>
            </a:r>
            <a:r>
              <a:rPr lang="fi-FI" b="1">
                <a:solidFill>
                  <a:srgbClr val="990033"/>
                </a:solidFill>
              </a:rPr>
              <a:t>result</a:t>
            </a:r>
            <a:r>
              <a:rPr lang="fi-FI"/>
              <a:t> = 0; 		// = assingment statement</a:t>
            </a:r>
            <a:br>
              <a:rPr lang="fi-FI"/>
            </a:br>
            <a:r>
              <a:rPr lang="fi-FI"/>
              <a:t>for (</a:t>
            </a:r>
            <a:r>
              <a:rPr lang="fi-FI" b="1">
                <a:solidFill>
                  <a:srgbClr val="990033"/>
                </a:solidFill>
              </a:rPr>
              <a:t>i</a:t>
            </a:r>
            <a:r>
              <a:rPr lang="fi-FI"/>
              <a:t> = 0; </a:t>
            </a:r>
            <a:r>
              <a:rPr lang="fi-FI" b="1">
                <a:solidFill>
                  <a:srgbClr val="990033"/>
                </a:solidFill>
              </a:rPr>
              <a:t>i</a:t>
            </a:r>
            <a:r>
              <a:rPr lang="fi-FI"/>
              <a:t> &lt;= 10; i++) {</a:t>
            </a:r>
            <a:br>
              <a:rPr lang="fi-FI"/>
            </a:br>
            <a:r>
              <a:rPr lang="fi-FI" b="1">
                <a:solidFill>
                  <a:srgbClr val="990033"/>
                </a:solidFill>
              </a:rPr>
              <a:t>result</a:t>
            </a:r>
            <a:r>
              <a:rPr lang="fi-FI"/>
              <a:t> += i;</a:t>
            </a:r>
            <a:br>
              <a:rPr lang="fi-FI"/>
            </a:br>
            <a:r>
              <a:rPr lang="fi-FI"/>
              <a:t>document.write(</a:t>
            </a:r>
            <a:r>
              <a:rPr lang="fi-FI" b="1">
                <a:solidFill>
                  <a:srgbClr val="990033"/>
                </a:solidFill>
              </a:rPr>
              <a:t>i</a:t>
            </a:r>
            <a:r>
              <a:rPr lang="fi-FI"/>
              <a:t> + ": " + </a:t>
            </a:r>
            <a:r>
              <a:rPr lang="fi-FI" b="1">
                <a:solidFill>
                  <a:srgbClr val="990033"/>
                </a:solidFill>
              </a:rPr>
              <a:t>result</a:t>
            </a:r>
            <a:r>
              <a:rPr lang="fi-FI"/>
              <a:t> + "&lt;br/&gt;"); </a:t>
            </a:r>
            <a:br>
              <a:rPr lang="fi-FI"/>
            </a:br>
            <a:r>
              <a:rPr lang="fi-FI"/>
              <a:t>}</a:t>
            </a:r>
          </a:p>
          <a:p>
            <a:pPr>
              <a:buFont typeface="Wingdings" pitchFamily="2" charset="2"/>
              <a:buNone/>
            </a:pPr>
            <a:endParaRPr lang="fi-FI"/>
          </a:p>
          <a:p>
            <a:pPr>
              <a:buFont typeface="Wingdings" pitchFamily="2" charset="2"/>
              <a:buNone/>
            </a:pPr>
            <a:r>
              <a:rPr lang="fi-FI"/>
              <a:t>var i = 0	declares a variable and sets the value to 0</a:t>
            </a:r>
            <a:br>
              <a:rPr lang="fi-FI"/>
            </a:br>
            <a:r>
              <a:rPr lang="fi-FI"/>
              <a:t>		(assignment statement)</a:t>
            </a:r>
          </a:p>
          <a:p>
            <a:pPr>
              <a:buFont typeface="Wingdings" pitchFamily="2" charset="2"/>
              <a:buNone/>
            </a:pPr>
            <a:r>
              <a:rPr lang="fi-FI"/>
              <a:t>;		statement terminator</a:t>
            </a:r>
          </a:p>
          <a:p>
            <a:pPr>
              <a:buFont typeface="Wingdings" pitchFamily="2" charset="2"/>
              <a:buNone/>
            </a:pPr>
            <a:r>
              <a:rPr lang="fi-FI"/>
              <a:t>Var a, A;</a:t>
            </a:r>
          </a:p>
          <a:p>
            <a:pPr>
              <a:buFont typeface="Wingdings" pitchFamily="2" charset="2"/>
              <a:buNone/>
            </a:pPr>
            <a:r>
              <a:rPr lang="fi-FI"/>
              <a:t>	JavaScript is case sensitive</a:t>
            </a:r>
          </a:p>
          <a:p>
            <a:pPr>
              <a:buFont typeface="Wingdings" pitchFamily="2" charset="2"/>
              <a:buNone/>
            </a:pPr>
            <a:r>
              <a:rPr lang="fi-FI"/>
              <a:t>A declared variable is local</a:t>
            </a:r>
          </a:p>
          <a:p>
            <a:pPr>
              <a:buFont typeface="Wingdings" pitchFamily="2" charset="2"/>
              <a:buNone/>
            </a:pPr>
            <a:r>
              <a:rPr lang="fi-FI"/>
              <a:t>Reserved words cannot be used as variable names</a:t>
            </a:r>
          </a:p>
          <a:p>
            <a:pPr>
              <a:buFont typeface="Wingdings" pitchFamily="2" charset="2"/>
              <a:buNone/>
            </a:pPr>
            <a:endParaRPr lang="fi-F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E0EC-823E-4B82-A8D8-7A66B72659EF}" type="datetime1">
              <a:rPr lang="fi-FI"/>
              <a:pPr/>
              <a:t>21.1.2014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Jaana 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4BC2-D83C-4091-9DF4-090BC7BC40AE}" type="slidenum">
              <a:rPr lang="en-GB"/>
              <a:pPr/>
              <a:t>9</a:t>
            </a:fld>
            <a:endParaRPr lang="en-GB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fi-FI"/>
              <a:t>Data types in JavaScript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772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i-FI"/>
              <a:t>Numbers   0.44</a:t>
            </a:r>
          </a:p>
          <a:p>
            <a:pPr>
              <a:lnSpc>
                <a:spcPct val="90000"/>
              </a:lnSpc>
            </a:pPr>
            <a:r>
              <a:rPr lang="fi-FI"/>
              <a:t>Strings</a:t>
            </a:r>
            <a:br>
              <a:rPr lang="fi-FI"/>
            </a:br>
            <a:r>
              <a:rPr lang="fi-FI"/>
              <a:t>	document.write </a:t>
            </a:r>
            <a:r>
              <a:rPr lang="fi-FI">
                <a:solidFill>
                  <a:srgbClr val="990033"/>
                </a:solidFill>
              </a:rPr>
              <a:t>(”greeting"+mj</a:t>
            </a:r>
            <a:r>
              <a:rPr lang="fi-FI"/>
              <a:t>); </a:t>
            </a:r>
            <a:br>
              <a:rPr lang="fi-FI"/>
            </a:br>
            <a:r>
              <a:rPr lang="fi-FI"/>
              <a:t/>
            </a:r>
            <a:br>
              <a:rPr lang="fi-FI"/>
            </a:br>
            <a:r>
              <a:rPr lang="fi-FI"/>
              <a:t>	in quotations ( ' or ")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/>
              <a:t/>
            </a:r>
            <a:br>
              <a:rPr lang="fi-FI"/>
            </a:br>
            <a:r>
              <a:rPr lang="fi-FI"/>
              <a:t> 	&lt;input value="Paina" type="button" onClick="alert(</a:t>
            </a:r>
            <a:r>
              <a:rPr lang="fi-FI">
                <a:solidFill>
                  <a:srgbClr val="990033"/>
                </a:solidFill>
              </a:rPr>
              <a:t>'HELLO'</a:t>
            </a:r>
            <a:r>
              <a:rPr lang="fi-FI"/>
              <a:t>)"&gt;</a:t>
            </a:r>
          </a:p>
          <a:p>
            <a:pPr>
              <a:lnSpc>
                <a:spcPct val="90000"/>
              </a:lnSpc>
            </a:pPr>
            <a:r>
              <a:rPr lang="fi-FI"/>
              <a:t>Null	”empty"</a:t>
            </a:r>
          </a:p>
          <a:p>
            <a:pPr>
              <a:lnSpc>
                <a:spcPct val="90000"/>
              </a:lnSpc>
            </a:pPr>
            <a:r>
              <a:rPr lang="fi-FI"/>
              <a:t>String literals</a:t>
            </a:r>
            <a:br>
              <a:rPr lang="fi-FI"/>
            </a:br>
            <a:r>
              <a:rPr lang="fi-FI"/>
              <a:t>		 alert("I am an alert box!! </a:t>
            </a:r>
            <a:r>
              <a:rPr lang="fi-FI">
                <a:solidFill>
                  <a:srgbClr val="990033"/>
                </a:solidFill>
              </a:rPr>
              <a:t>\n\t</a:t>
            </a:r>
            <a:r>
              <a:rPr lang="fi-FI"/>
              <a:t> Man!");</a:t>
            </a:r>
            <a:br>
              <a:rPr lang="fi-FI"/>
            </a:br>
            <a:r>
              <a:rPr lang="fi-FI"/>
              <a:t>when HTML is not in use, adds a new line and a tab</a:t>
            </a:r>
          </a:p>
          <a:p>
            <a:pPr>
              <a:lnSpc>
                <a:spcPct val="90000"/>
              </a:lnSpc>
            </a:pPr>
            <a:endParaRPr lang="fi-FI"/>
          </a:p>
          <a:p>
            <a:pPr>
              <a:lnSpc>
                <a:spcPct val="90000"/>
              </a:lnSpc>
            </a:pPr>
            <a:r>
              <a:rPr lang="fi-FI"/>
              <a:t>Boolean values</a:t>
            </a:r>
            <a:br>
              <a:rPr lang="fi-FI"/>
            </a:br>
            <a:r>
              <a:rPr lang="fi-FI">
                <a:solidFill>
                  <a:srgbClr val="990033"/>
                </a:solidFill>
              </a:rPr>
              <a:t>true, false</a:t>
            </a:r>
          </a:p>
          <a:p>
            <a:pPr>
              <a:lnSpc>
                <a:spcPct val="90000"/>
              </a:lnSpc>
            </a:pPr>
            <a:endParaRPr lang="fi-FI"/>
          </a:p>
          <a:p>
            <a:pPr>
              <a:lnSpc>
                <a:spcPct val="90000"/>
              </a:lnSpc>
            </a:pPr>
            <a:endParaRPr lang="fi-F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etropolia_strategia">
  <a:themeElements>
    <a:clrScheme name="">
      <a:dk1>
        <a:srgbClr val="000000"/>
      </a:dk1>
      <a:lt1>
        <a:srgbClr val="FFFFFF"/>
      </a:lt1>
      <a:dk2>
        <a:srgbClr val="D52B00"/>
      </a:dk2>
      <a:lt2>
        <a:srgbClr val="808080"/>
      </a:lt2>
      <a:accent1>
        <a:srgbClr val="C9DD03"/>
      </a:accent1>
      <a:accent2>
        <a:srgbClr val="F9E300"/>
      </a:accent2>
      <a:accent3>
        <a:srgbClr val="FFFFFF"/>
      </a:accent3>
      <a:accent4>
        <a:srgbClr val="000000"/>
      </a:accent4>
      <a:accent5>
        <a:srgbClr val="E1EBAA"/>
      </a:accent5>
      <a:accent6>
        <a:srgbClr val="E2CE00"/>
      </a:accent6>
      <a:hlink>
        <a:srgbClr val="FFA100"/>
      </a:hlink>
      <a:folHlink>
        <a:srgbClr val="D52B1E"/>
      </a:folHlink>
    </a:clrScheme>
    <a:fontScheme name="1_Metropolia_strategia">
      <a:majorFont>
        <a:latin typeface="Tahoma (Headings)"/>
        <a:ea typeface="ＭＳ Ｐゴシック"/>
        <a:cs typeface="ＭＳ Ｐゴシック"/>
      </a:majorFont>
      <a:minorFont>
        <a:latin typeface="Tahom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Metropolia_strateg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etropolia_strategia 2">
        <a:dk1>
          <a:srgbClr val="000000"/>
        </a:dk1>
        <a:lt1>
          <a:srgbClr val="FFFFFF"/>
        </a:lt1>
        <a:dk2>
          <a:srgbClr val="F08A00"/>
        </a:dk2>
        <a:lt2>
          <a:srgbClr val="808080"/>
        </a:lt2>
        <a:accent1>
          <a:srgbClr val="C9DD03"/>
        </a:accent1>
        <a:accent2>
          <a:srgbClr val="F9E300"/>
        </a:accent2>
        <a:accent3>
          <a:srgbClr val="FFFFFF"/>
        </a:accent3>
        <a:accent4>
          <a:srgbClr val="000000"/>
        </a:accent4>
        <a:accent5>
          <a:srgbClr val="E1EBAA"/>
        </a:accent5>
        <a:accent6>
          <a:srgbClr val="E2CE00"/>
        </a:accent6>
        <a:hlink>
          <a:srgbClr val="F08A00"/>
        </a:hlink>
        <a:folHlink>
          <a:srgbClr val="D52B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580</Words>
  <Application>Microsoft Office PowerPoint</Application>
  <PresentationFormat>On-screen Show (4:3)</PresentationFormat>
  <Paragraphs>381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Default Design</vt:lpstr>
      <vt:lpstr>1_Metropolia_strategia</vt:lpstr>
      <vt:lpstr>Image</vt:lpstr>
      <vt:lpstr>Client side web programming</vt:lpstr>
      <vt:lpstr>Javascript on HTML pages</vt:lpstr>
      <vt:lpstr>Javascript on an HTML page</vt:lpstr>
      <vt:lpstr>Javascript on an HTML page</vt:lpstr>
      <vt:lpstr>Javascript on an html page</vt:lpstr>
      <vt:lpstr>External code file</vt:lpstr>
      <vt:lpstr>Programming language features</vt:lpstr>
      <vt:lpstr>Variables and values</vt:lpstr>
      <vt:lpstr>Data types in JavaScript</vt:lpstr>
      <vt:lpstr>Character strings</vt:lpstr>
      <vt:lpstr>Arrays</vt:lpstr>
      <vt:lpstr>Expressions</vt:lpstr>
      <vt:lpstr>Operators</vt:lpstr>
      <vt:lpstr>Operators</vt:lpstr>
      <vt:lpstr>Conditional statements</vt:lpstr>
      <vt:lpstr>Loops</vt:lpstr>
      <vt:lpstr>Loops</vt:lpstr>
      <vt:lpstr>Functions</vt:lpstr>
      <vt:lpstr>Functions: user defined</vt:lpstr>
      <vt:lpstr>Methods</vt:lpstr>
      <vt:lpstr>Event handlers</vt:lpstr>
      <vt:lpstr>Event: onload() &amp; getElementById</vt:lpstr>
      <vt:lpstr>..onload()</vt:lpstr>
      <vt:lpstr>DOM Document Object Model </vt:lpstr>
      <vt:lpstr>Javascript as a programming language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Holvikivi</dc:creator>
  <cp:lastModifiedBy>Jaana</cp:lastModifiedBy>
  <cp:revision>44</cp:revision>
  <dcterms:created xsi:type="dcterms:W3CDTF">2002-01-09T08:23:29Z</dcterms:created>
  <dcterms:modified xsi:type="dcterms:W3CDTF">2014-01-21T14:52:17Z</dcterms:modified>
</cp:coreProperties>
</file>